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</p:sldMasterIdLst>
  <p:notesMasterIdLst>
    <p:notesMasterId r:id="rId26"/>
  </p:notesMasterIdLst>
  <p:handoutMasterIdLst>
    <p:handoutMasterId r:id="rId27"/>
  </p:handoutMasterIdLst>
  <p:sldIdLst>
    <p:sldId id="451" r:id="rId5"/>
    <p:sldId id="439" r:id="rId6"/>
    <p:sldId id="441" r:id="rId7"/>
    <p:sldId id="442" r:id="rId8"/>
    <p:sldId id="421" r:id="rId9"/>
    <p:sldId id="432" r:id="rId10"/>
    <p:sldId id="443" r:id="rId11"/>
    <p:sldId id="444" r:id="rId12"/>
    <p:sldId id="445" r:id="rId13"/>
    <p:sldId id="422" r:id="rId14"/>
    <p:sldId id="423" r:id="rId15"/>
    <p:sldId id="437" r:id="rId16"/>
    <p:sldId id="438" r:id="rId17"/>
    <p:sldId id="427" r:id="rId18"/>
    <p:sldId id="446" r:id="rId19"/>
    <p:sldId id="448" r:id="rId20"/>
    <p:sldId id="449" r:id="rId21"/>
    <p:sldId id="450" r:id="rId22"/>
    <p:sldId id="434" r:id="rId23"/>
    <p:sldId id="407" r:id="rId24"/>
    <p:sldId id="433" r:id="rId25"/>
  </p:sldIdLst>
  <p:sldSz cx="9144000" cy="6858000" type="screen4x3"/>
  <p:notesSz cx="6735763" cy="98663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 CONINCK Sophie (DEVCO)" initials="DCS(" lastIdx="13" clrIdx="0"/>
  <p:cmAuthor id="1" name="Juan Palerm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clrMru>
    <a:srgbClr val="73AB0A"/>
    <a:srgbClr val="9CFF2C"/>
    <a:srgbClr val="FF2E22"/>
    <a:srgbClr val="6666CC"/>
    <a:srgbClr val="9999FF"/>
    <a:srgbClr val="FF3300"/>
    <a:srgbClr val="005F7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74" autoAdjust="0"/>
    <p:restoredTop sz="82778" autoAdjust="0"/>
  </p:normalViewPr>
  <p:slideViewPr>
    <p:cSldViewPr>
      <p:cViewPr varScale="1">
        <p:scale>
          <a:sx n="89" d="100"/>
          <a:sy n="89" d="100"/>
        </p:scale>
        <p:origin x="-354" y="-108"/>
      </p:cViewPr>
      <p:guideLst>
        <p:guide orient="horz" pos="2400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"/>
    </p:cViewPr>
  </p:sorterViewPr>
  <p:notesViewPr>
    <p:cSldViewPr>
      <p:cViewPr>
        <p:scale>
          <a:sx n="100" d="100"/>
          <a:sy n="100" d="100"/>
        </p:scale>
        <p:origin x="-1848" y="1782"/>
      </p:cViewPr>
      <p:guideLst>
        <p:guide orient="horz" pos="3107"/>
        <p:guide pos="212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72451C-F7D7-0741-9D21-4EE5FE399F3F}" type="datetimeFigureOut">
              <a:rPr lang="fr-FR" smtClean="0"/>
              <a:pPr/>
              <a:t>07/05/2014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5BBB8A-4AC4-6445-9DF7-E39223803D0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571693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2BA5794-645D-4ECE-A735-B4524B811440}" type="datetimeFigureOut">
              <a:rPr lang="en-GB"/>
              <a:pPr>
                <a:defRPr/>
              </a:pPr>
              <a:t>07/05/2014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F014C14-C49D-481B-B039-88F395D0295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467573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>
              <a:ea typeface="ＭＳ Ｐゴシック" pitchFamily="34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55A3BE-ED56-4B31-AA0F-069DD4FA7B46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UNISDR: UN</a:t>
            </a:r>
            <a:r>
              <a:rPr lang="en-US" baseline="0" dirty="0" smtClean="0"/>
              <a:t> International Strategy for Disaster Reduction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014C14-C49D-481B-B039-88F395D0295E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44242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014C14-C49D-481B-B039-88F395D0295E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2604728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52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fr-BE">
              <a:latin typeface="Calibri" charset="0"/>
            </a:endParaRPr>
          </a:p>
        </p:txBody>
      </p:sp>
      <p:sp>
        <p:nvSpPr>
          <p:cNvPr id="952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7441EB1-9A4C-3E43-B6F1-66D684383059}" type="slidenum">
              <a:rPr lang="en-GB" sz="1200"/>
              <a:pPr eaLnBrk="1" hangingPunct="1"/>
              <a:t>12</a:t>
            </a:fld>
            <a:endParaRPr lang="en-GB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95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fr-BE">
              <a:latin typeface="Calibri" charset="0"/>
            </a:endParaRPr>
          </a:p>
        </p:txBody>
      </p:sp>
      <p:sp>
        <p:nvSpPr>
          <p:cNvPr id="1095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E4E1D85-63EC-484B-9273-52617A160BC2}" type="slidenum">
              <a:rPr lang="en-GB" sz="1200"/>
              <a:pPr eaLnBrk="1" hangingPunct="1"/>
              <a:t>13</a:t>
            </a:fld>
            <a:endParaRPr lang="en-GB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emplate-PPT-cov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GCCA-logo-(3)-for-dark-backgroun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9625" y="5121275"/>
            <a:ext cx="1984375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4763" y="5292725"/>
            <a:ext cx="14192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2344738" y="6169025"/>
            <a:ext cx="542766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sz="1000" b="1" i="1" dirty="0" smtClean="0"/>
              <a:t>An initiative of the ACP Group of States funded by the European Union</a:t>
            </a:r>
            <a:endParaRPr lang="fr-BE" sz="1000" b="1" dirty="0" smtClean="0"/>
          </a:p>
          <a:p>
            <a:pPr eaLnBrk="0" hangingPunct="0">
              <a:spcBef>
                <a:spcPct val="20000"/>
              </a:spcBef>
              <a:buClr>
                <a:srgbClr val="7F7F7F"/>
              </a:buClr>
              <a:buFont typeface="Arial" charset="0"/>
              <a:buNone/>
              <a:defRPr/>
            </a:pPr>
            <a:endParaRPr lang="en-US" sz="3200" dirty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pic>
        <p:nvPicPr>
          <p:cNvPr id="9" name="Picture 12" descr="eufla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33988" y="5472113"/>
            <a:ext cx="94615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7E6621E9-3B3B-4219-89F9-44648155F9F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9E7534FB-D47C-4F44-940E-67499C089CA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8C1659FD-38BC-4C1E-B242-1BBFEE71E35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C264F1E7-19AC-4201-94AF-52B9122AAC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29E49BE-96BD-420E-B16E-5DB50118901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7A4B9758-CA5A-4A9A-BE1E-3BA347DB55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E1328F14-E9ED-44C7-8988-4C43947A013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551D8BC-E4BB-4EEC-9A0A-720F570C9D0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81C1B164-E26D-43E2-B05B-F894839AC17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84175"/>
            <a:ext cx="82296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09738"/>
            <a:ext cx="8229600" cy="39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28" name="Picture 7" descr="GCCA logos for PPT.pct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11713" y="5643563"/>
            <a:ext cx="4332287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" descr="template-PPT-design-inter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6350" y="-4763"/>
            <a:ext cx="9161463" cy="68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logo_acp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62913" y="5924550"/>
            <a:ext cx="86836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3200" kern="1200">
          <a:solidFill>
            <a:srgbClr val="573206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800" kern="1200">
          <a:solidFill>
            <a:srgbClr val="573206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2400" kern="1200">
          <a:solidFill>
            <a:srgbClr val="573206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»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61925" y="609600"/>
            <a:ext cx="8696325" cy="1123950"/>
          </a:xfrm>
        </p:spPr>
        <p:txBody>
          <a:bodyPr/>
          <a:lstStyle/>
          <a:p>
            <a:endParaRPr lang="en-GB" sz="1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endParaRPr lang="en-GB" sz="1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Second Regional Technical Meeting</a:t>
            </a: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5, 6  and 7</a:t>
            </a:r>
            <a:r>
              <a:rPr lang="en-US" sz="2400" b="1" kern="0" baseline="30000" dirty="0" smtClean="0">
                <a:solidFill>
                  <a:srgbClr val="FFFFFF"/>
                </a:solidFill>
              </a:rPr>
              <a:t>th</a:t>
            </a:r>
            <a:r>
              <a:rPr lang="en-US" sz="2400" b="1" kern="0" dirty="0" smtClean="0">
                <a:solidFill>
                  <a:srgbClr val="FFFFFF"/>
                </a:solidFill>
              </a:rPr>
              <a:t> May, 2014</a:t>
            </a: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ACP House – Brussels</a:t>
            </a:r>
          </a:p>
          <a:p>
            <a:endParaRPr lang="en-GB" sz="23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r>
              <a:rPr lang="en-GB" sz="3600" b="1" dirty="0" smtClean="0">
                <a:latin typeface="Arial" pitchFamily="34" charset="0"/>
                <a:cs typeface="Arial" pitchFamily="34" charset="0"/>
              </a:rPr>
              <a:t>Climate Finance</a:t>
            </a:r>
            <a:endParaRPr lang="en-GB" sz="3600" b="1" dirty="0" smtClean="0">
              <a:latin typeface="Arial" pitchFamily="34" charset="0"/>
              <a:cs typeface="Arial" pitchFamily="34" charset="0"/>
            </a:endParaRPr>
          </a:p>
          <a:p>
            <a:endParaRPr lang="en-GB" sz="3600" b="1" kern="0" dirty="0" smtClean="0">
              <a:solidFill>
                <a:srgbClr val="FFFFFF"/>
              </a:solidFill>
              <a:latin typeface="Arial Black" pitchFamily="34" charset="0"/>
            </a:endParaRPr>
          </a:p>
          <a:p>
            <a:r>
              <a:rPr lang="en-US" sz="2400" kern="0" dirty="0" smtClean="0">
                <a:solidFill>
                  <a:srgbClr val="FFFFFF"/>
                </a:solidFill>
              </a:rPr>
              <a:t>Isabelle </a:t>
            </a:r>
            <a:r>
              <a:rPr lang="en-US" sz="2400" kern="0" dirty="0" smtClean="0">
                <a:solidFill>
                  <a:srgbClr val="FFFFFF"/>
                </a:solidFill>
              </a:rPr>
              <a:t>MAMATY </a:t>
            </a:r>
          </a:p>
          <a:p>
            <a:r>
              <a:rPr lang="en-US" sz="2400" kern="0" dirty="0" smtClean="0">
                <a:solidFill>
                  <a:srgbClr val="FFFFFF"/>
                </a:solidFill>
              </a:rPr>
              <a:t>CSF Key Expert </a:t>
            </a:r>
            <a:r>
              <a:rPr lang="en-US" sz="2400" kern="0" dirty="0" smtClean="0">
                <a:solidFill>
                  <a:srgbClr val="FFFFFF"/>
                </a:solidFill>
              </a:rPr>
              <a:t>in charge </a:t>
            </a:r>
            <a:r>
              <a:rPr lang="en-US" sz="2400" kern="0" smtClean="0">
                <a:solidFill>
                  <a:srgbClr val="FFFFFF"/>
                </a:solidFill>
              </a:rPr>
              <a:t>of </a:t>
            </a:r>
            <a:r>
              <a:rPr lang="en-US" sz="2400" kern="0" smtClean="0">
                <a:solidFill>
                  <a:srgbClr val="FFFFFF"/>
                </a:solidFill>
              </a:rPr>
              <a:t>Training</a:t>
            </a:r>
            <a:endParaRPr lang="en-US" sz="2400" kern="0" dirty="0" smtClean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5085184"/>
            <a:ext cx="2520280" cy="129614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2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REDD-funding in practice </a:t>
            </a:r>
            <a:endParaRPr lang="en-US" i="1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228600" y="1600200"/>
            <a:ext cx="8534400" cy="4495800"/>
          </a:xfrm>
        </p:spPr>
        <p:txBody>
          <a:bodyPr/>
          <a:lstStyle/>
          <a:p>
            <a:pPr>
              <a:buFont typeface="Wingdings" charset="2"/>
              <a:buChar char="§"/>
            </a:pPr>
            <a:r>
              <a:rPr lang="en-GB" sz="2400" b="1" i="1" dirty="0" smtClean="0"/>
              <a:t>Eliasch Review recommendations:</a:t>
            </a:r>
          </a:p>
          <a:p>
            <a:pPr lvl="1">
              <a:buFont typeface="Courier New"/>
              <a:buChar char="o"/>
            </a:pPr>
            <a:r>
              <a:rPr lang="en-GB" sz="2000" dirty="0" smtClean="0"/>
              <a:t>‘REDD readiness’ – $4 billion over five years for forty forest nations ($20m / country / year)</a:t>
            </a:r>
            <a:endParaRPr lang="en-GB" sz="2000" i="1" dirty="0" smtClean="0"/>
          </a:p>
          <a:p>
            <a:pPr lvl="1">
              <a:buFont typeface="Courier New"/>
              <a:buChar char="o"/>
            </a:pPr>
            <a:r>
              <a:rPr lang="en-GB" sz="2000" dirty="0" smtClean="0"/>
              <a:t>$17–33 billion a year by 2030 for fully fledged REDD+ mechanism achieving a 50% reduction in deforestation </a:t>
            </a:r>
            <a:endParaRPr lang="en-GB" sz="2000" dirty="0" smtClean="0">
              <a:latin typeface="Arial" charset="0"/>
            </a:endParaRPr>
          </a:p>
          <a:p>
            <a:pPr marL="0" indent="0">
              <a:buNone/>
            </a:pPr>
            <a:endParaRPr lang="en-GB" sz="1200" dirty="0" smtClean="0"/>
          </a:p>
          <a:p>
            <a:pPr>
              <a:buFont typeface="Wingdings" charset="2"/>
              <a:buChar char="§"/>
            </a:pPr>
            <a:r>
              <a:rPr lang="en-GB" sz="2200" dirty="0" smtClean="0"/>
              <a:t>Since 2007, 2,72 Billion $ USD pledged, only 52% deposited (Norway, Australia, UK &amp; US)</a:t>
            </a:r>
            <a:endParaRPr lang="en-GB" sz="1200" dirty="0" smtClean="0"/>
          </a:p>
          <a:p>
            <a:pPr>
              <a:buFont typeface="Wingdings" charset="2"/>
              <a:buChar char="§"/>
            </a:pPr>
            <a:r>
              <a:rPr lang="en-GB" sz="2200" dirty="0" smtClean="0"/>
              <a:t>49 countries have received REDD funding (multilateral&amp; bilateral funding) </a:t>
            </a:r>
          </a:p>
          <a:p>
            <a:pPr>
              <a:buFont typeface="Wingdings" charset="2"/>
              <a:buChar char="§"/>
            </a:pPr>
            <a:r>
              <a:rPr lang="en-GB" sz="2200" dirty="0" smtClean="0"/>
              <a:t>50% of the approved funding for Brazil and Indonesia</a:t>
            </a:r>
            <a:endParaRPr lang="en-GB" sz="1200" dirty="0" smtClean="0"/>
          </a:p>
          <a:p>
            <a:pPr>
              <a:buFont typeface="Wingdings" charset="2"/>
              <a:buChar char="§"/>
            </a:pPr>
            <a:r>
              <a:rPr lang="en-GB" sz="2200" dirty="0" smtClean="0"/>
              <a:t>Africa has received so far  22% of the approved funding (mainly in DRC)  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51923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i="1" dirty="0" smtClean="0"/>
              <a:t>CDM projects in practice (in 2013)</a:t>
            </a:r>
            <a:endParaRPr lang="en-US" sz="4000" i="1" dirty="0"/>
          </a:p>
        </p:txBody>
      </p:sp>
      <p:graphicFrame>
        <p:nvGraphicFramePr>
          <p:cNvPr id="6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39883085"/>
              </p:ext>
            </p:extLst>
          </p:nvPr>
        </p:nvGraphicFramePr>
        <p:xfrm>
          <a:off x="152400" y="1752600"/>
          <a:ext cx="8458200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  <a:gridCol w="2133600"/>
                <a:gridCol w="3505200"/>
              </a:tblGrid>
              <a:tr h="975360">
                <a:tc>
                  <a:txBody>
                    <a:bodyPr/>
                    <a:lstStyle/>
                    <a:p>
                      <a:r>
                        <a:rPr lang="en-GB" sz="2400" noProof="0" dirty="0" smtClean="0"/>
                        <a:t>Region</a:t>
                      </a:r>
                      <a:endParaRPr lang="en-GB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noProof="0" dirty="0" smtClean="0"/>
                        <a:t>Nb of projects </a:t>
                      </a:r>
                      <a:endParaRPr lang="en-GB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noProof="0" dirty="0" smtClean="0"/>
                        <a:t> projects ( in %) </a:t>
                      </a:r>
                      <a:endParaRPr lang="en-GB" sz="24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noProof="0" dirty="0" smtClean="0"/>
                        <a:t>Latin America</a:t>
                      </a:r>
                      <a:endParaRPr lang="en-GB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noProof="0" dirty="0" smtClean="0"/>
                        <a:t>1160</a:t>
                      </a:r>
                      <a:endParaRPr lang="en-GB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noProof="0" dirty="0" smtClean="0"/>
                        <a:t>13,3</a:t>
                      </a:r>
                      <a:endParaRPr lang="en-GB" sz="24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noProof="0" dirty="0" smtClean="0"/>
                        <a:t>Asia &amp; Pacific</a:t>
                      </a:r>
                      <a:endParaRPr lang="en-GB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noProof="0" dirty="0" smtClean="0"/>
                        <a:t>7222</a:t>
                      </a:r>
                      <a:endParaRPr lang="en-GB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noProof="0" dirty="0" smtClean="0"/>
                        <a:t>82,6</a:t>
                      </a:r>
                      <a:endParaRPr lang="en-GB" sz="24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noProof="0" dirty="0" smtClean="0"/>
                        <a:t>Africa</a:t>
                      </a:r>
                      <a:endParaRPr lang="en-GB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noProof="0" dirty="0" smtClean="0"/>
                        <a:t>251</a:t>
                      </a:r>
                      <a:endParaRPr lang="en-GB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noProof="0" dirty="0" smtClean="0"/>
                        <a:t>2,9</a:t>
                      </a:r>
                      <a:endParaRPr lang="en-GB" sz="24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noProof="0" dirty="0" smtClean="0"/>
                        <a:t>Middle East </a:t>
                      </a:r>
                      <a:endParaRPr lang="en-GB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noProof="0" dirty="0" smtClean="0"/>
                        <a:t>107</a:t>
                      </a:r>
                      <a:endParaRPr lang="en-GB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noProof="0" dirty="0" smtClean="0"/>
                        <a:t>1,4</a:t>
                      </a:r>
                      <a:endParaRPr lang="en-GB" sz="24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noProof="0" dirty="0" smtClean="0"/>
                        <a:t>Total</a:t>
                      </a:r>
                      <a:endParaRPr lang="en-GB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noProof="0" dirty="0" smtClean="0"/>
                        <a:t>8740</a:t>
                      </a:r>
                      <a:endParaRPr lang="en-GB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noProof="0" dirty="0" smtClean="0"/>
                        <a:t>100</a:t>
                      </a:r>
                      <a:endParaRPr lang="en-GB" sz="24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4567" y="5181600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fr-FR" dirty="0" smtClean="0"/>
              <a:t>(</a:t>
            </a:r>
            <a:r>
              <a:rPr lang="en-GB" dirty="0" smtClean="0"/>
              <a:t>75% of carbon credits from Mexico, India, China and Brazil), 3,6% of CDM carbon credits  from Africa</a:t>
            </a:r>
            <a:endParaRPr lang="en-GB" dirty="0"/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228600" y="6172200"/>
            <a:ext cx="853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-FR" sz="1200" i="1" dirty="0" smtClean="0">
                <a:solidFill>
                  <a:srgbClr val="000000"/>
                </a:solidFill>
              </a:rPr>
              <a:t>Source : UNEP, Riso-Centre </a:t>
            </a:r>
            <a:endParaRPr lang="fr-FR" sz="12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1217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924800" cy="762000"/>
          </a:xfrm>
        </p:spPr>
        <p:txBody>
          <a:bodyPr/>
          <a:lstStyle/>
          <a:p>
            <a:r>
              <a:rPr lang="en-GB" sz="3500" i="1" dirty="0">
                <a:latin typeface="Arial" charset="0"/>
              </a:rPr>
              <a:t>Funds evaluation </a:t>
            </a:r>
            <a:r>
              <a:rPr lang="en-GB" sz="3500" i="1" dirty="0" smtClean="0">
                <a:latin typeface="Arial" charset="0"/>
              </a:rPr>
              <a:t/>
            </a:r>
            <a:br>
              <a:rPr lang="en-GB" sz="3500" i="1" dirty="0" smtClean="0">
                <a:latin typeface="Arial" charset="0"/>
              </a:rPr>
            </a:br>
            <a:r>
              <a:rPr lang="en-GB" sz="3500" i="1" dirty="0" smtClean="0">
                <a:latin typeface="Arial" charset="0"/>
              </a:rPr>
              <a:t>– </a:t>
            </a:r>
            <a:r>
              <a:rPr lang="en-GB" sz="3500" i="1" dirty="0">
                <a:latin typeface="Arial" charset="0"/>
              </a:rPr>
              <a:t>ground level reality </a:t>
            </a:r>
            <a:r>
              <a:rPr lang="en-GB" i="1" dirty="0">
                <a:latin typeface="Arial" charset="0"/>
              </a:rPr>
              <a:t/>
            </a:r>
            <a:br>
              <a:rPr lang="en-GB" i="1" dirty="0">
                <a:latin typeface="Arial" charset="0"/>
              </a:rPr>
            </a:br>
            <a:endParaRPr lang="en-GB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9421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515F33E-B712-3446-86CD-408EE3300592}" type="slidenum">
              <a:rPr lang="en-US" sz="1400"/>
              <a:pPr eaLnBrk="1" hangingPunct="1"/>
              <a:t>12</a:t>
            </a:fld>
            <a:endParaRPr lang="en-US" sz="1400" dirty="0"/>
          </a:p>
        </p:txBody>
      </p:sp>
      <p:grpSp>
        <p:nvGrpSpPr>
          <p:cNvPr id="94211" name="Group 7"/>
          <p:cNvGrpSpPr>
            <a:grpSpLocks/>
          </p:cNvGrpSpPr>
          <p:nvPr/>
        </p:nvGrpSpPr>
        <p:grpSpPr bwMode="auto">
          <a:xfrm>
            <a:off x="152400" y="1143000"/>
            <a:ext cx="8991600" cy="5181600"/>
            <a:chOff x="304800" y="1447800"/>
            <a:chExt cx="8134350" cy="4800600"/>
          </a:xfrm>
        </p:grpSpPr>
        <p:pic>
          <p:nvPicPr>
            <p:cNvPr id="94213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1447800"/>
              <a:ext cx="8134350" cy="480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533148" y="5714510"/>
              <a:ext cx="456695" cy="5338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</p:grpSp>
      <p:sp>
        <p:nvSpPr>
          <p:cNvPr id="94212" name="ZoneTexte 1"/>
          <p:cNvSpPr txBox="1">
            <a:spLocks noChangeArrowheads="1"/>
          </p:cNvSpPr>
          <p:nvPr/>
        </p:nvSpPr>
        <p:spPr bwMode="auto">
          <a:xfrm>
            <a:off x="4572000" y="6524625"/>
            <a:ext cx="3048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dirty="0"/>
              <a:t>Source: AEA/LTS/ACP Secretariat </a:t>
            </a:r>
          </a:p>
        </p:txBody>
      </p:sp>
    </p:spTree>
    <p:extLst>
      <p:ext uri="{BB962C8B-B14F-4D97-AF65-F5344CB8AC3E}">
        <p14:creationId xmlns:p14="http://schemas.microsoft.com/office/powerpoint/2010/main" xmlns="" val="388977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1143000"/>
          </a:xfrm>
        </p:spPr>
        <p:txBody>
          <a:bodyPr/>
          <a:lstStyle/>
          <a:p>
            <a:r>
              <a:rPr lang="en-GB" i="1" dirty="0">
                <a:latin typeface="Arial" charset="0"/>
              </a:rPr>
              <a:t>Market-based Instrument </a:t>
            </a:r>
            <a:r>
              <a:rPr lang="en-GB" i="1" dirty="0" smtClean="0">
                <a:latin typeface="Arial" charset="0"/>
              </a:rPr>
              <a:t>-Challenges</a:t>
            </a:r>
            <a:endParaRPr lang="en-GB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534400" cy="4953000"/>
          </a:xfrm>
        </p:spPr>
        <p:txBody>
          <a:bodyPr/>
          <a:lstStyle/>
          <a:p>
            <a:pPr>
              <a:buFont typeface="Wingdings" charset="2"/>
              <a:buChar char="§"/>
              <a:defRPr/>
            </a:pPr>
            <a:r>
              <a:rPr lang="en-GB" sz="2000" dirty="0" smtClean="0"/>
              <a:t>Challenges in host countries:</a:t>
            </a:r>
          </a:p>
          <a:p>
            <a:pPr lvl="2">
              <a:buFont typeface="Courier New"/>
              <a:buChar char="o"/>
              <a:defRPr/>
            </a:pPr>
            <a:r>
              <a:rPr lang="en-GB" sz="2000" dirty="0" smtClean="0"/>
              <a:t>Lack of institutional capacity</a:t>
            </a:r>
          </a:p>
          <a:p>
            <a:pPr lvl="2">
              <a:buFont typeface="Courier New"/>
              <a:buChar char="o"/>
              <a:defRPr/>
            </a:pPr>
            <a:r>
              <a:rPr lang="en-GB" sz="2000" dirty="0" smtClean="0"/>
              <a:t>Lack of financing and information</a:t>
            </a:r>
          </a:p>
          <a:p>
            <a:pPr lvl="2">
              <a:buFont typeface="Courier New"/>
              <a:buChar char="o"/>
              <a:defRPr/>
            </a:pPr>
            <a:r>
              <a:rPr lang="en-GB" sz="2000" dirty="0" smtClean="0"/>
              <a:t>Perceptions of  investment risk</a:t>
            </a:r>
          </a:p>
          <a:p>
            <a:pPr lvl="2">
              <a:buFont typeface="Courier New"/>
              <a:buChar char="o"/>
              <a:defRPr/>
            </a:pPr>
            <a:r>
              <a:rPr lang="en-GB" sz="2000" dirty="0" smtClean="0"/>
              <a:t>Small size (e.g. small volume) of emissions reductions </a:t>
            </a:r>
          </a:p>
          <a:p>
            <a:pPr>
              <a:buFont typeface="Wingdings" charset="2"/>
              <a:buChar char="§"/>
              <a:defRPr/>
            </a:pPr>
            <a:r>
              <a:rPr lang="en-GB" sz="2000" dirty="0" smtClean="0"/>
              <a:t>Uncertainty </a:t>
            </a:r>
            <a:r>
              <a:rPr lang="en-GB" sz="2000" dirty="0"/>
              <a:t>over a second commitment  period (after 2012) for the Kyoto Protocol raises questions about the future of the </a:t>
            </a:r>
            <a:r>
              <a:rPr lang="en-GB" sz="2000" dirty="0" smtClean="0"/>
              <a:t>CDM</a:t>
            </a:r>
          </a:p>
          <a:p>
            <a:pPr>
              <a:buFont typeface="Wingdings" charset="2"/>
              <a:buChar char="§"/>
              <a:defRPr/>
            </a:pPr>
            <a:r>
              <a:rPr lang="en-GB" sz="2000" dirty="0" smtClean="0"/>
              <a:t>Private </a:t>
            </a:r>
            <a:r>
              <a:rPr lang="en-GB" sz="2000" dirty="0"/>
              <a:t>Public </a:t>
            </a:r>
            <a:r>
              <a:rPr lang="en-GB" sz="2000" dirty="0" smtClean="0"/>
              <a:t>partnership: </a:t>
            </a:r>
            <a:r>
              <a:rPr lang="en-GB" sz="2000" dirty="0"/>
              <a:t>challenge in designing instruments to address private sector risk while ensuring public accountability for delivering impact and results (incl. developmental and social co-benefits)</a:t>
            </a:r>
          </a:p>
          <a:p>
            <a:pPr>
              <a:buFont typeface="Wingdings" charset="2"/>
              <a:buChar char="§"/>
              <a:defRPr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76853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Opportunities: Climate funds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pSp>
        <p:nvGrpSpPr>
          <p:cNvPr id="6" name="Grouper 5"/>
          <p:cNvGrpSpPr/>
          <p:nvPr/>
        </p:nvGrpSpPr>
        <p:grpSpPr>
          <a:xfrm>
            <a:off x="228600" y="1905000"/>
            <a:ext cx="8686800" cy="4343400"/>
            <a:chOff x="228600" y="1905000"/>
            <a:chExt cx="8686800" cy="4343400"/>
          </a:xfrm>
        </p:grpSpPr>
        <p:sp>
          <p:nvSpPr>
            <p:cNvPr id="7" name="_s1030"/>
            <p:cNvSpPr>
              <a:spLocks noChangeArrowheads="1" noTextEdit="1"/>
            </p:cNvSpPr>
            <p:nvPr/>
          </p:nvSpPr>
          <p:spPr bwMode="auto">
            <a:xfrm>
              <a:off x="228600" y="1905000"/>
              <a:ext cx="5867400" cy="419100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endParaRPr lang="fr-FR" dirty="0"/>
            </a:p>
          </p:txBody>
        </p:sp>
        <p:sp>
          <p:nvSpPr>
            <p:cNvPr id="8" name="_s1030"/>
            <p:cNvSpPr>
              <a:spLocks noChangeArrowheads="1" noTextEdit="1"/>
            </p:cNvSpPr>
            <p:nvPr/>
          </p:nvSpPr>
          <p:spPr bwMode="auto">
            <a:xfrm>
              <a:off x="2667000" y="1905000"/>
              <a:ext cx="6248400" cy="4343400"/>
            </a:xfrm>
            <a:prstGeom prst="ellipse">
              <a:avLst/>
            </a:prstGeom>
            <a:solidFill>
              <a:srgbClr val="CCFFCC">
                <a:alpha val="50195"/>
              </a:srgbClr>
            </a:solidFill>
            <a:ln w="4699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endParaRPr lang="fr-FR" dirty="0"/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1371600" y="2362200"/>
              <a:ext cx="1447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kumimoji="1" lang="en-GB" sz="1800" dirty="0" smtClean="0">
                  <a:solidFill>
                    <a:srgbClr val="000066"/>
                  </a:solidFill>
                </a:rPr>
                <a:t>Adaptation</a:t>
              </a:r>
              <a:endParaRPr kumimoji="1" lang="en-GB" sz="1800" dirty="0">
                <a:solidFill>
                  <a:srgbClr val="000066"/>
                </a:solidFill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6019800" y="2286000"/>
              <a:ext cx="1524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kumimoji="1" lang="en-GB" sz="1800" dirty="0" smtClean="0">
                  <a:solidFill>
                    <a:srgbClr val="000066"/>
                  </a:solidFill>
                </a:rPr>
                <a:t>Mitigation</a:t>
              </a:r>
              <a:endParaRPr kumimoji="1" lang="en-GB" sz="1800" dirty="0">
                <a:solidFill>
                  <a:srgbClr val="000066"/>
                </a:solidFill>
              </a:endParaRPr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3657600" y="2362200"/>
              <a:ext cx="1447800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kumimoji="1" lang="en-GB" sz="1700" dirty="0" smtClean="0">
                  <a:solidFill>
                    <a:srgbClr val="000066"/>
                  </a:solidFill>
                </a:rPr>
                <a:t>Adaptation &amp; Mitigation </a:t>
              </a:r>
              <a:endParaRPr kumimoji="1" lang="en-GB" sz="1700" dirty="0">
                <a:solidFill>
                  <a:srgbClr val="000066"/>
                </a:solidFill>
              </a:endParaRPr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762000" y="2743200"/>
              <a:ext cx="2057400" cy="1738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kumimoji="1" lang="en-GB" sz="1600" dirty="0" smtClean="0">
                  <a:solidFill>
                    <a:srgbClr val="000066"/>
                  </a:solidFill>
                </a:rPr>
                <a:t>Adaptation fund; Least developing Countries Fund; Special climate change Fund;  </a:t>
              </a:r>
            </a:p>
            <a:p>
              <a:pPr algn="ctr">
                <a:spcBef>
                  <a:spcPct val="50000"/>
                </a:spcBef>
              </a:pPr>
              <a:endParaRPr kumimoji="1" lang="en-GB" sz="1800" dirty="0">
                <a:solidFill>
                  <a:srgbClr val="000066"/>
                </a:solidFill>
              </a:endParaRPr>
            </a:p>
          </p:txBody>
        </p:sp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3200400" y="2971800"/>
              <a:ext cx="2819400" cy="2062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GB" sz="1600" dirty="0" smtClean="0">
                  <a:solidFill>
                    <a:srgbClr val="000066"/>
                  </a:solidFill>
                </a:rPr>
                <a:t>EU-Global Climate Change Alliance (GCCA), Market based instruments (CDM, voluntary market);  Green Climate fund; African Green Fund, International climate Initiative; International Climate Fund (ICF)</a:t>
              </a:r>
              <a:endParaRPr kumimoji="1" lang="en-GB" sz="1600" dirty="0">
                <a:solidFill>
                  <a:srgbClr val="000066"/>
                </a:solidFill>
              </a:endParaRP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6096000" y="2667000"/>
              <a:ext cx="2590800" cy="3416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GB" sz="1600" dirty="0" smtClean="0">
                  <a:solidFill>
                    <a:srgbClr val="000066"/>
                  </a:solidFill>
                </a:rPr>
                <a:t>CC focal Area-GEF5; Clean Technology Fund; Global Energy efficiency Fund; REDD: World Bank’s Forest Carbon Partnership Facility Readiness Fund and Carbon Fund; World Bank’s Forest Investment Programme; UN-REDD Programme; EU-REDD….. </a:t>
              </a:r>
            </a:p>
            <a:p>
              <a:pPr>
                <a:spcBef>
                  <a:spcPct val="50000"/>
                </a:spcBef>
              </a:pPr>
              <a:endParaRPr kumimoji="1" lang="en-GB" sz="1600" dirty="0" smtClean="0">
                <a:solidFill>
                  <a:srgbClr val="00006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9504190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990600"/>
          </a:xfrm>
        </p:spPr>
        <p:txBody>
          <a:bodyPr/>
          <a:lstStyle/>
          <a:p>
            <a:r>
              <a:rPr lang="en-GB" i="1" dirty="0" smtClean="0"/>
              <a:t>Adaptation opportunities (1)</a:t>
            </a:r>
            <a:endParaRPr lang="en-GB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1676400"/>
            <a:ext cx="8001000" cy="4953000"/>
          </a:xfrm>
        </p:spPr>
        <p:txBody>
          <a:bodyPr/>
          <a:lstStyle/>
          <a:p>
            <a:pPr>
              <a:buFont typeface="Wingdings" charset="2"/>
              <a:buChar char="§"/>
            </a:pPr>
            <a:r>
              <a:rPr lang="en-GB" sz="1600" b="1" i="1" dirty="0"/>
              <a:t>Least developed countries Fund (LDCF</a:t>
            </a:r>
            <a:r>
              <a:rPr lang="en-GB" sz="1600" b="1" i="1" dirty="0" smtClean="0"/>
              <a:t>)</a:t>
            </a:r>
            <a:r>
              <a:rPr lang="en-GB" sz="1600" i="1" dirty="0"/>
              <a:t> </a:t>
            </a:r>
            <a:r>
              <a:rPr lang="en-GB" sz="1600" dirty="0" smtClean="0"/>
              <a:t>administered </a:t>
            </a:r>
            <a:r>
              <a:rPr lang="en-GB" sz="1600" dirty="0"/>
              <a:t>by the GEF and mandated to support the preparation of NAPAs. </a:t>
            </a:r>
            <a:endParaRPr lang="en-GB" sz="1600" dirty="0" smtClean="0"/>
          </a:p>
          <a:p>
            <a:pPr lvl="1">
              <a:buFont typeface="Courier New"/>
              <a:buChar char="o"/>
            </a:pPr>
            <a:r>
              <a:rPr lang="en-GB" sz="1600" dirty="0" smtClean="0"/>
              <a:t>adaptation </a:t>
            </a:r>
            <a:r>
              <a:rPr lang="en-GB" sz="1600" dirty="0"/>
              <a:t>activities </a:t>
            </a:r>
            <a:endParaRPr lang="en-GB" sz="1600" dirty="0" smtClean="0"/>
          </a:p>
          <a:p>
            <a:pPr lvl="1">
              <a:buFont typeface="Courier New"/>
              <a:buChar char="o"/>
            </a:pPr>
            <a:r>
              <a:rPr lang="en-GB" sz="1600" dirty="0" smtClean="0"/>
              <a:t>grants </a:t>
            </a:r>
            <a:r>
              <a:rPr lang="en-GB" sz="1600" dirty="0"/>
              <a:t>on an “equitable basis” e.g resources are divided evenly among LDCs (current approximate cap of 15 USD Million per LDC)</a:t>
            </a:r>
            <a:r>
              <a:rPr lang="en-GB" sz="1600" dirty="0" smtClean="0"/>
              <a:t>.</a:t>
            </a:r>
          </a:p>
          <a:p>
            <a:pPr lvl="1">
              <a:buFont typeface="Courier New"/>
              <a:buChar char="o"/>
            </a:pPr>
            <a:r>
              <a:rPr lang="en-GB" sz="1600" dirty="0" smtClean="0"/>
              <a:t> </a:t>
            </a:r>
            <a:r>
              <a:rPr lang="en-GB" sz="1600" dirty="0"/>
              <a:t>In 2013, the money allocated to this fund represented 585.51 USD $million of which 504.38 USD $million is </a:t>
            </a:r>
            <a:r>
              <a:rPr lang="en-GB" sz="1600" dirty="0" smtClean="0"/>
              <a:t>approved</a:t>
            </a:r>
            <a:endParaRPr lang="fr-FR" sz="1600" dirty="0" smtClean="0"/>
          </a:p>
          <a:p>
            <a:pPr>
              <a:buFont typeface="Wingdings" charset="2"/>
              <a:buChar char="§"/>
            </a:pPr>
            <a:r>
              <a:rPr lang="en-GB" sz="1600" b="1" i="1" dirty="0"/>
              <a:t>Special Climate change Fund </a:t>
            </a:r>
            <a:r>
              <a:rPr lang="en-GB" sz="1600" i="1" dirty="0"/>
              <a:t>–SCCF </a:t>
            </a:r>
            <a:r>
              <a:rPr lang="en-GB" sz="1600" dirty="0"/>
              <a:t>administered by</a:t>
            </a:r>
            <a:r>
              <a:rPr lang="en-GB" sz="1600" i="1" dirty="0"/>
              <a:t> the GEF</a:t>
            </a:r>
            <a:r>
              <a:rPr lang="fr-FR" sz="1600" dirty="0"/>
              <a:t> </a:t>
            </a:r>
            <a:endParaRPr lang="fr-FR" sz="1600" dirty="0" smtClean="0"/>
          </a:p>
          <a:p>
            <a:pPr lvl="1">
              <a:buFont typeface="Courier New"/>
              <a:buChar char="o"/>
            </a:pPr>
            <a:r>
              <a:rPr lang="en-GB" sz="1600" dirty="0" smtClean="0"/>
              <a:t>long </a:t>
            </a:r>
            <a:r>
              <a:rPr lang="en-GB" sz="1600" dirty="0"/>
              <a:t>term and short-term activities on water resources management, land management, agriculture, health, infrastructure development and fragile ecosystems, including mountainous ecosystems, and integrated coastal zone </a:t>
            </a:r>
            <a:r>
              <a:rPr lang="en-GB" sz="1600" dirty="0" smtClean="0"/>
              <a:t>management</a:t>
            </a:r>
          </a:p>
          <a:p>
            <a:pPr lvl="1">
              <a:buFont typeface="Courier New"/>
              <a:buChar char="o"/>
            </a:pPr>
            <a:r>
              <a:rPr lang="fr-FR" sz="1600" dirty="0" smtClean="0"/>
              <a:t> </a:t>
            </a:r>
            <a:r>
              <a:rPr lang="en-GB" sz="1600" dirty="0"/>
              <a:t>Priority is given to most vulnerable countries in Africa, Asia and small-Island developing states (SIDS). Funding is provided under grants</a:t>
            </a:r>
            <a:r>
              <a:rPr lang="en-GB" sz="1600" dirty="0" smtClean="0"/>
              <a:t>.</a:t>
            </a:r>
          </a:p>
          <a:p>
            <a:pPr lvl="1">
              <a:buFont typeface="Courier New"/>
              <a:buChar char="o"/>
            </a:pPr>
            <a:r>
              <a:rPr lang="en-GB" sz="1600" dirty="0" smtClean="0"/>
              <a:t> </a:t>
            </a:r>
            <a:r>
              <a:rPr lang="en-GB" sz="1600" dirty="0"/>
              <a:t>The fund was supplied with 239.97 USD $million in 2013 of which 179.28 USD $million is disbursed </a:t>
            </a:r>
            <a:endParaRPr lang="fr-FR" sz="1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003185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990600"/>
          </a:xfrm>
        </p:spPr>
        <p:txBody>
          <a:bodyPr/>
          <a:lstStyle/>
          <a:p>
            <a:r>
              <a:rPr lang="en-GB" i="1" dirty="0" smtClean="0"/>
              <a:t>Adaptation opportunities (2)</a:t>
            </a:r>
            <a:endParaRPr lang="en-GB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905000"/>
            <a:ext cx="8458200" cy="4800600"/>
          </a:xfrm>
        </p:spPr>
        <p:txBody>
          <a:bodyPr/>
          <a:lstStyle/>
          <a:p>
            <a:pPr>
              <a:buFont typeface="Wingdings" charset="2"/>
              <a:buChar char="§"/>
            </a:pPr>
            <a:r>
              <a:rPr lang="en-GB" sz="2200" b="1" i="1" dirty="0"/>
              <a:t>Adaptation fund is administered by the World Bank </a:t>
            </a:r>
            <a:endParaRPr lang="en-GB" sz="2200" b="1" i="1" dirty="0" smtClean="0"/>
          </a:p>
          <a:p>
            <a:pPr lvl="1">
              <a:buFont typeface="Courier New"/>
              <a:buChar char="o"/>
            </a:pPr>
            <a:r>
              <a:rPr lang="en-GB" sz="2000" dirty="0"/>
              <a:t>direct access to ACP countries through national implementing entities (NIE), regional implementing entities (RIE) or multilateral implementing entities (MIE)</a:t>
            </a:r>
            <a:r>
              <a:rPr lang="fr-FR" sz="2000" dirty="0"/>
              <a:t> </a:t>
            </a:r>
            <a:endParaRPr lang="fr-FR" sz="2000" dirty="0" smtClean="0"/>
          </a:p>
          <a:p>
            <a:pPr lvl="1">
              <a:buFont typeface="Courier New"/>
              <a:buChar char="o"/>
            </a:pPr>
            <a:r>
              <a:rPr lang="en-GB" sz="2000" dirty="0"/>
              <a:t>concrete adaptation projects and programmes at community, country and sectoral levels in developing countries Party to Kyoto</a:t>
            </a:r>
            <a:r>
              <a:rPr lang="fr-FR" sz="2000" dirty="0"/>
              <a:t> </a:t>
            </a:r>
            <a:r>
              <a:rPr lang="en-GB" sz="2000" dirty="0" smtClean="0"/>
              <a:t>.</a:t>
            </a:r>
          </a:p>
          <a:p>
            <a:pPr lvl="1">
              <a:buFont typeface="Courier New"/>
              <a:buChar char="o"/>
            </a:pPr>
            <a:r>
              <a:rPr lang="en-GB" sz="2000" dirty="0"/>
              <a:t>The fund was supplied with 151.32 USD $million in 2013 of which 58.33 USD $million is disbursed</a:t>
            </a:r>
            <a:r>
              <a:rPr lang="fr-FR" sz="2000" dirty="0"/>
              <a:t> </a:t>
            </a:r>
            <a:endParaRPr lang="fr-FR" sz="2000" dirty="0" smtClean="0"/>
          </a:p>
          <a:p>
            <a:pPr marL="342900" lvl="1" indent="0">
              <a:buNone/>
            </a:pPr>
            <a:endParaRPr lang="fr-FR" sz="18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970807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990600"/>
          </a:xfrm>
        </p:spPr>
        <p:txBody>
          <a:bodyPr/>
          <a:lstStyle/>
          <a:p>
            <a:r>
              <a:rPr lang="en-GB" i="1" dirty="0" smtClean="0"/>
              <a:t>Mitigation opportunities</a:t>
            </a:r>
            <a:endParaRPr lang="en-GB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1600200"/>
            <a:ext cx="8153400" cy="4876800"/>
          </a:xfrm>
        </p:spPr>
        <p:txBody>
          <a:bodyPr/>
          <a:lstStyle/>
          <a:p>
            <a:pPr>
              <a:buFont typeface="Wingdings" charset="2"/>
              <a:buChar char="§"/>
            </a:pPr>
            <a:r>
              <a:rPr lang="en-GB" sz="1600" b="1" i="1" dirty="0"/>
              <a:t>Global Environmental Facility Trust Fund (GEF-5)</a:t>
            </a:r>
            <a:r>
              <a:rPr lang="en-GB" sz="1600" b="1" dirty="0"/>
              <a:t> </a:t>
            </a:r>
            <a:endParaRPr lang="en-GB" sz="1600" b="1" dirty="0" smtClean="0"/>
          </a:p>
          <a:p>
            <a:pPr lvl="1">
              <a:buFont typeface="Courier New"/>
              <a:buChar char="o"/>
            </a:pPr>
            <a:r>
              <a:rPr lang="en-GB" sz="1600" dirty="0" smtClean="0"/>
              <a:t>developing </a:t>
            </a:r>
            <a:r>
              <a:rPr lang="en-GB" sz="1600" dirty="0"/>
              <a:t>countries with low per capita income to allow them to access to small scale mitigation </a:t>
            </a:r>
            <a:r>
              <a:rPr lang="en-GB" sz="1600" dirty="0" smtClean="0"/>
              <a:t>finance</a:t>
            </a:r>
          </a:p>
          <a:p>
            <a:pPr>
              <a:buFont typeface="Wingdings" charset="2"/>
              <a:buChar char="§"/>
            </a:pPr>
            <a:r>
              <a:rPr lang="en-GB" sz="1600" b="1" i="1" dirty="0" smtClean="0"/>
              <a:t>Climate Investment fund (CIF) </a:t>
            </a:r>
          </a:p>
          <a:p>
            <a:pPr lvl="1">
              <a:buFont typeface="Courier New"/>
              <a:buChar char="o"/>
            </a:pPr>
            <a:r>
              <a:rPr lang="en-GB" sz="1600" dirty="0" smtClean="0"/>
              <a:t>the clean </a:t>
            </a:r>
            <a:r>
              <a:rPr lang="en-GB" sz="1600" dirty="0"/>
              <a:t>technology Fund </a:t>
            </a:r>
            <a:endParaRPr lang="en-GB" sz="1600" dirty="0" smtClean="0"/>
          </a:p>
          <a:p>
            <a:pPr lvl="1">
              <a:buFont typeface="Courier New"/>
              <a:buChar char="o"/>
            </a:pPr>
            <a:r>
              <a:rPr lang="en-GB" sz="1600" dirty="0" smtClean="0"/>
              <a:t>the </a:t>
            </a:r>
            <a:r>
              <a:rPr lang="en-GB" sz="1600" dirty="0"/>
              <a:t>strategic climate fund that includes (a) forest investments program, (b) pilot program for climate resilience (PPCR) and (c) the Scaling Up renewable Energy program (SREP</a:t>
            </a:r>
            <a:r>
              <a:rPr lang="en-GB" sz="1600" dirty="0" smtClean="0"/>
              <a:t>)</a:t>
            </a:r>
          </a:p>
          <a:p>
            <a:pPr lvl="1">
              <a:buFont typeface="Courier New"/>
              <a:buChar char="o"/>
            </a:pPr>
            <a:r>
              <a:rPr lang="en-GB" sz="1600" dirty="0"/>
              <a:t>power sector, transport sector and energy efficiency</a:t>
            </a:r>
            <a:r>
              <a:rPr lang="fr-FR" sz="1600" dirty="0"/>
              <a:t> </a:t>
            </a:r>
            <a:endParaRPr lang="en-GB" sz="1600" dirty="0" smtClean="0"/>
          </a:p>
          <a:p>
            <a:pPr>
              <a:buFont typeface="Wingdings" charset="2"/>
              <a:buChar char="§"/>
            </a:pPr>
            <a:r>
              <a:rPr lang="en-GB" sz="1600" b="1" i="1" dirty="0"/>
              <a:t>Global Energy Efficiency renewable Energy Fund (GEEREF</a:t>
            </a:r>
            <a:r>
              <a:rPr lang="en-GB" sz="1600" b="1" dirty="0"/>
              <a:t>) </a:t>
            </a:r>
            <a:r>
              <a:rPr lang="en-GB" sz="1600" dirty="0"/>
              <a:t>is administered by the European Investment </a:t>
            </a:r>
            <a:r>
              <a:rPr lang="en-GB" sz="1600" dirty="0" smtClean="0"/>
              <a:t>Bank, provides the following assistance  </a:t>
            </a:r>
            <a:r>
              <a:rPr lang="en-GB" sz="1600" dirty="0"/>
              <a:t>in energy efficiency and renewable energy technologies</a:t>
            </a:r>
            <a:r>
              <a:rPr lang="fr-FR" sz="1600" dirty="0" smtClean="0"/>
              <a:t> </a:t>
            </a:r>
            <a:endParaRPr lang="en-GB" sz="1600" dirty="0" smtClean="0"/>
          </a:p>
          <a:p>
            <a:pPr lvl="1">
              <a:buFont typeface="Courier New"/>
              <a:buChar char="o"/>
            </a:pPr>
            <a:r>
              <a:rPr lang="en-GB" sz="1600" dirty="0"/>
              <a:t>technical </a:t>
            </a:r>
            <a:r>
              <a:rPr lang="en-GB" sz="1600" dirty="0" smtClean="0"/>
              <a:t>assistance; co</a:t>
            </a:r>
            <a:r>
              <a:rPr lang="en-GB" sz="1600" dirty="0"/>
              <a:t>-</a:t>
            </a:r>
            <a:r>
              <a:rPr lang="en-GB" sz="1600" dirty="0" smtClean="0"/>
              <a:t>financing and investment.</a:t>
            </a:r>
          </a:p>
          <a:p>
            <a:pPr lvl="1">
              <a:buFont typeface="Courier New"/>
              <a:buChar char="o"/>
            </a:pPr>
            <a:r>
              <a:rPr lang="en-GB" sz="1600" dirty="0" smtClean="0"/>
              <a:t> </a:t>
            </a:r>
            <a:r>
              <a:rPr lang="en-GB" sz="1600" dirty="0"/>
              <a:t>Priority is provided to small projects (less than 10 million euros) and in countries that have private sector engagement in their national policies</a:t>
            </a:r>
            <a:r>
              <a:rPr lang="fr-FR" sz="1600" dirty="0"/>
              <a:t> </a:t>
            </a:r>
            <a:endParaRPr lang="en-GB" sz="16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158735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990600"/>
          </a:xfrm>
        </p:spPr>
        <p:txBody>
          <a:bodyPr/>
          <a:lstStyle/>
          <a:p>
            <a:r>
              <a:rPr lang="en-GB" i="1" dirty="0" smtClean="0"/>
              <a:t>Other funding opportunities</a:t>
            </a:r>
            <a:endParaRPr lang="en-GB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800600"/>
          </a:xfrm>
        </p:spPr>
        <p:txBody>
          <a:bodyPr/>
          <a:lstStyle/>
          <a:p>
            <a:pPr>
              <a:buFont typeface="Wingdings" charset="2"/>
              <a:buChar char="§"/>
            </a:pPr>
            <a:r>
              <a:rPr lang="en-GB" sz="1600" b="1" i="1" dirty="0"/>
              <a:t>Global Climate Change Alliance- </a:t>
            </a:r>
            <a:r>
              <a:rPr lang="en-GB" sz="1600" b="1" i="1" dirty="0" smtClean="0"/>
              <a:t>GCCA</a:t>
            </a:r>
            <a:r>
              <a:rPr lang="en-GB" sz="1600" i="1" dirty="0" smtClean="0"/>
              <a:t> </a:t>
            </a:r>
          </a:p>
          <a:p>
            <a:pPr marL="0" indent="0">
              <a:buNone/>
            </a:pPr>
            <a:r>
              <a:rPr lang="en-GB" sz="1600" i="1" dirty="0" smtClean="0"/>
              <a:t>an EU initiative launched in 2007</a:t>
            </a:r>
          </a:p>
          <a:p>
            <a:pPr lvl="1">
              <a:buFont typeface="Courier New"/>
              <a:buChar char="o"/>
            </a:pPr>
            <a:r>
              <a:rPr lang="en-GB" sz="1600" dirty="0" smtClean="0"/>
              <a:t>Priority given to LDCs and SIDS </a:t>
            </a:r>
          </a:p>
          <a:p>
            <a:pPr lvl="1">
              <a:buFont typeface="Courier New"/>
              <a:buChar char="o"/>
            </a:pPr>
            <a:r>
              <a:rPr lang="en-GB" sz="1600" dirty="0" smtClean="0"/>
              <a:t>Adaptation and mitigation : mainstreaming CC into poverty reduction and development efforts; adaptation actions in particular water and agriculture sectors; REDD, enhancing participation in the global carbon market; Disaster Risk reduction (DRR)</a:t>
            </a:r>
          </a:p>
          <a:p>
            <a:pPr lvl="1">
              <a:buFont typeface="Courier New"/>
              <a:buChar char="o"/>
            </a:pPr>
            <a:r>
              <a:rPr lang="en-GB" sz="1600" dirty="0" smtClean="0"/>
              <a:t>From </a:t>
            </a:r>
            <a:r>
              <a:rPr lang="en-GB" sz="1600" dirty="0"/>
              <a:t>2008 to 2012, </a:t>
            </a:r>
            <a:r>
              <a:rPr lang="en-GB" sz="1600" dirty="0" smtClean="0"/>
              <a:t>€</a:t>
            </a:r>
            <a:r>
              <a:rPr lang="en-GB" sz="1600" dirty="0"/>
              <a:t>243 million </a:t>
            </a:r>
            <a:r>
              <a:rPr lang="en-GB" sz="1600" dirty="0" smtClean="0"/>
              <a:t> committed from </a:t>
            </a:r>
            <a:r>
              <a:rPr lang="en-GB" sz="1600" dirty="0"/>
              <a:t>the EC </a:t>
            </a:r>
            <a:r>
              <a:rPr lang="en-GB" sz="1600" dirty="0" smtClean="0"/>
              <a:t>budget + a </a:t>
            </a:r>
            <a:r>
              <a:rPr lang="en-GB" sz="1600" dirty="0"/>
              <a:t>further €47 </a:t>
            </a:r>
            <a:r>
              <a:rPr lang="en-GB" sz="1600" dirty="0" smtClean="0"/>
              <a:t>million committed in 2013, </a:t>
            </a:r>
          </a:p>
          <a:p>
            <a:pPr>
              <a:buFont typeface="Wingdings" charset="2"/>
              <a:buChar char="§"/>
            </a:pPr>
            <a:r>
              <a:rPr lang="en-GB" sz="1600" b="1" i="1" dirty="0"/>
              <a:t>German International climate finance (ICI</a:t>
            </a:r>
            <a:r>
              <a:rPr lang="en-GB" sz="1600" i="1" dirty="0"/>
              <a:t>) </a:t>
            </a:r>
            <a:r>
              <a:rPr lang="en-GB" sz="1600" dirty="0"/>
              <a:t>administered by the BMU (Ministry of the Environment, Nature conservation, and Nuclear Safety) of the Government of Germany</a:t>
            </a:r>
            <a:r>
              <a:rPr lang="fr-FR" sz="1600" dirty="0"/>
              <a:t> </a:t>
            </a:r>
            <a:endParaRPr lang="en-GB" sz="1600" i="1" dirty="0" smtClean="0"/>
          </a:p>
          <a:p>
            <a:pPr lvl="1">
              <a:buFont typeface="Courier New"/>
              <a:buChar char="o"/>
            </a:pPr>
            <a:r>
              <a:rPr lang="en-GB" sz="1600" dirty="0" smtClean="0"/>
              <a:t>Support to climate </a:t>
            </a:r>
            <a:r>
              <a:rPr lang="en-GB" sz="1600" dirty="0"/>
              <a:t>change mitigation, adaptation and biodiversity </a:t>
            </a:r>
            <a:r>
              <a:rPr lang="en-GB" sz="1600" dirty="0" smtClean="0"/>
              <a:t>projects</a:t>
            </a:r>
          </a:p>
          <a:p>
            <a:pPr lvl="1">
              <a:buFont typeface="Courier New"/>
              <a:buChar char="o"/>
            </a:pPr>
            <a:r>
              <a:rPr lang="en-GB" sz="1600" dirty="0" smtClean="0"/>
              <a:t> </a:t>
            </a:r>
            <a:r>
              <a:rPr lang="en-GB" sz="1600" dirty="0"/>
              <a:t>Asia-Pacific, Africa, South and Central America, Small Island Developing States, Least Developed Countries</a:t>
            </a:r>
            <a:r>
              <a:rPr lang="fr-FR" sz="1600" dirty="0"/>
              <a:t> </a:t>
            </a:r>
            <a:endParaRPr lang="fr-FR" sz="1600" dirty="0" smtClean="0"/>
          </a:p>
          <a:p>
            <a:pPr lvl="1">
              <a:buFont typeface="Courier New"/>
              <a:buChar char="o"/>
            </a:pPr>
            <a:r>
              <a:rPr lang="en-GB" sz="1600" dirty="0"/>
              <a:t>The ICI has been extended beyond 2011 and continues to receive 120 million EU per year</a:t>
            </a:r>
            <a:r>
              <a:rPr lang="fr-FR" sz="1600" dirty="0"/>
              <a:t> </a:t>
            </a:r>
            <a:endParaRPr lang="en-GB" sz="16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698269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1143000"/>
          </a:xfrm>
        </p:spPr>
        <p:txBody>
          <a:bodyPr/>
          <a:lstStyle/>
          <a:p>
            <a:r>
              <a:rPr lang="en-US" i="1" dirty="0" smtClean="0"/>
              <a:t>Linkages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8686800" cy="4495800"/>
          </a:xfrm>
        </p:spPr>
        <p:txBody>
          <a:bodyPr/>
          <a:lstStyle/>
          <a:p>
            <a:pPr>
              <a:buFont typeface="Wingdings" charset="2"/>
              <a:buChar char="§"/>
            </a:pPr>
            <a:r>
              <a:rPr lang="en-GB" sz="2000" dirty="0"/>
              <a:t>Without funding, all the activities associated to Impacts &amp; Vulnerability assessment, Disaster Risk reduction, low </a:t>
            </a:r>
            <a:r>
              <a:rPr lang="en-GB" sz="2000" dirty="0" smtClean="0"/>
              <a:t>carbon </a:t>
            </a:r>
            <a:r>
              <a:rPr lang="en-GB" sz="2000" dirty="0"/>
              <a:t>solutions, and mainstreaming could not be implemented</a:t>
            </a:r>
            <a:r>
              <a:rPr lang="fr-FR" sz="2000" dirty="0"/>
              <a:t> </a:t>
            </a:r>
            <a:endParaRPr lang="fr-FR" sz="2000" dirty="0" smtClean="0"/>
          </a:p>
          <a:p>
            <a:pPr>
              <a:buFont typeface="Wingdings" charset="2"/>
              <a:buChar char="§"/>
            </a:pPr>
            <a:r>
              <a:rPr lang="en-GB" sz="2000" dirty="0"/>
              <a:t>Climate finance </a:t>
            </a:r>
            <a:r>
              <a:rPr lang="en-GB" sz="2000" dirty="0" smtClean="0"/>
              <a:t>opportunities should be </a:t>
            </a:r>
          </a:p>
          <a:p>
            <a:pPr lvl="1">
              <a:buFont typeface="Courier New"/>
              <a:buChar char="o"/>
            </a:pPr>
            <a:r>
              <a:rPr lang="en-GB" sz="2000" dirty="0" smtClean="0"/>
              <a:t> be coordinated </a:t>
            </a:r>
          </a:p>
          <a:p>
            <a:pPr lvl="1">
              <a:buFont typeface="Courier New"/>
              <a:buChar char="o"/>
            </a:pPr>
            <a:r>
              <a:rPr lang="en-GB" sz="2000" dirty="0" smtClean="0"/>
              <a:t>Used in more effective way </a:t>
            </a:r>
          </a:p>
          <a:p>
            <a:pPr lvl="1">
              <a:buFont typeface="Courier New"/>
              <a:buChar char="o"/>
            </a:pPr>
            <a:r>
              <a:rPr lang="en-GB" sz="2000" dirty="0" smtClean="0"/>
              <a:t>Used in complement to domestic funding and private sector resources</a:t>
            </a:r>
          </a:p>
          <a:p>
            <a:pPr>
              <a:buFont typeface="Wingdings" charset="2"/>
              <a:buChar char="§"/>
            </a:pPr>
            <a:r>
              <a:rPr lang="en-GB" sz="2000" dirty="0" smtClean="0"/>
              <a:t>Involvement of private sector should be encouraged by providing  incentives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24452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Climate Finance concept</a:t>
            </a:r>
            <a:endParaRPr lang="en-GB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1752600"/>
            <a:ext cx="8534400" cy="4800600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Climate</a:t>
            </a:r>
            <a:r>
              <a:rPr lang="fr-FR" sz="2400" dirty="0" smtClean="0"/>
              <a:t> finance </a:t>
            </a:r>
          </a:p>
          <a:p>
            <a:pPr lvl="1">
              <a:buFont typeface="Courier New"/>
              <a:buChar char="o"/>
            </a:pPr>
            <a:r>
              <a:rPr lang="en-GB" sz="2400" dirty="0" smtClean="0"/>
              <a:t>flows </a:t>
            </a:r>
            <a:r>
              <a:rPr lang="en-GB" sz="2400" dirty="0"/>
              <a:t>of funds for activities that reduce greenhouse gas emissions or aim to adapt to climate change’s impacts. </a:t>
            </a:r>
            <a:endParaRPr lang="en-GB" sz="2400" dirty="0" smtClean="0"/>
          </a:p>
          <a:p>
            <a:pPr lvl="1">
              <a:buFont typeface="Courier New"/>
              <a:buChar char="o"/>
            </a:pPr>
            <a:r>
              <a:rPr lang="en-GB" sz="2400" dirty="0" smtClean="0"/>
              <a:t>Climate </a:t>
            </a:r>
            <a:r>
              <a:rPr lang="en-GB" sz="2400" dirty="0"/>
              <a:t>finance concept is used in the context of international climate negotiations and refers </a:t>
            </a:r>
            <a:r>
              <a:rPr lang="en-GB" sz="2400" dirty="0" smtClean="0"/>
              <a:t>to financial </a:t>
            </a:r>
            <a:r>
              <a:rPr lang="en-GB" sz="2400" dirty="0"/>
              <a:t>flows from developed to developing countries for climate change mitigation and adaptation activities. </a:t>
            </a:r>
          </a:p>
          <a:p>
            <a:pPr lvl="1">
              <a:buFont typeface="Courier New"/>
              <a:buChar char="o"/>
            </a:pPr>
            <a:r>
              <a:rPr lang="en-GB" sz="2400" dirty="0" smtClean="0"/>
              <a:t>Refers to </a:t>
            </a:r>
            <a:r>
              <a:rPr lang="en-GB" sz="2400" dirty="0"/>
              <a:t>“</a:t>
            </a:r>
            <a:r>
              <a:rPr lang="en-GB" sz="2400" i="1" dirty="0"/>
              <a:t>new and additional financial resources</a:t>
            </a:r>
            <a:r>
              <a:rPr lang="en-GB" sz="2400" dirty="0"/>
              <a:t>” </a:t>
            </a:r>
            <a:r>
              <a:rPr lang="en-GB" sz="2400" dirty="0" smtClean="0"/>
              <a:t> from developed countries to developing countries stated in the UNFCCC</a:t>
            </a:r>
          </a:p>
          <a:p>
            <a:pPr marL="0" indent="0">
              <a:buNone/>
            </a:pPr>
            <a:endParaRPr lang="en-GB" sz="2400" dirty="0" smtClean="0"/>
          </a:p>
          <a:p>
            <a:endParaRPr lang="fr-FR" sz="2400" dirty="0"/>
          </a:p>
          <a:p>
            <a:pPr marL="0" indent="0">
              <a:buNone/>
            </a:pPr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167004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Questions for discussion (1)</a:t>
            </a:r>
            <a:endParaRPr lang="en-US" i="1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228600" y="1828800"/>
            <a:ext cx="8305800" cy="4876800"/>
          </a:xfrm>
        </p:spPr>
        <p:txBody>
          <a:bodyPr>
            <a:noAutofit/>
          </a:bodyPr>
          <a:lstStyle/>
          <a:p>
            <a:pPr lvl="0">
              <a:buFont typeface="Wingdings" charset="2"/>
              <a:buChar char="§"/>
            </a:pPr>
            <a:r>
              <a:rPr lang="en-GB" sz="2500" dirty="0" smtClean="0"/>
              <a:t>What </a:t>
            </a:r>
            <a:r>
              <a:rPr lang="en-GB" sz="2500" dirty="0"/>
              <a:t>are the main difficulties  your region/country </a:t>
            </a:r>
            <a:r>
              <a:rPr lang="en-GB" sz="2500" dirty="0" smtClean="0"/>
              <a:t>is </a:t>
            </a:r>
            <a:r>
              <a:rPr lang="en-GB" sz="2500" dirty="0"/>
              <a:t>facing to access climate finance and what has been done to address them? </a:t>
            </a:r>
            <a:endParaRPr lang="en-GB" sz="2500" dirty="0" smtClean="0"/>
          </a:p>
          <a:p>
            <a:pPr marL="0" lvl="0" indent="0">
              <a:buNone/>
            </a:pPr>
            <a:endParaRPr lang="fr-FR" sz="1400" dirty="0"/>
          </a:p>
          <a:p>
            <a:pPr lvl="0">
              <a:buFont typeface="Wingdings" charset="2"/>
              <a:buChar char="§"/>
            </a:pPr>
            <a:r>
              <a:rPr lang="en-GB" sz="2500" dirty="0"/>
              <a:t>What are the opportunities of your region/country in accessing </a:t>
            </a:r>
            <a:r>
              <a:rPr lang="en-GB" sz="2500" dirty="0" smtClean="0"/>
              <a:t>climate finance? </a:t>
            </a:r>
          </a:p>
          <a:p>
            <a:pPr marL="0" lvl="0" indent="0">
              <a:buNone/>
            </a:pPr>
            <a:endParaRPr lang="fr-FR" sz="1400" dirty="0"/>
          </a:p>
          <a:p>
            <a:pPr lvl="0">
              <a:buFont typeface="Wingdings" charset="2"/>
              <a:buChar char="§"/>
            </a:pPr>
            <a:r>
              <a:rPr lang="en-GB" sz="2500" dirty="0"/>
              <a:t>Since RTM1 in July 2013, what has been done in your region/or country to improve the access to climate funds</a:t>
            </a:r>
            <a:r>
              <a:rPr lang="en-GB" sz="2500" dirty="0" smtClean="0"/>
              <a:t>?</a:t>
            </a:r>
          </a:p>
          <a:p>
            <a:pPr marL="0" lvl="0" indent="0">
              <a:buNone/>
            </a:pPr>
            <a:endParaRPr lang="fr-FR" sz="1400" dirty="0"/>
          </a:p>
          <a:p>
            <a:pPr lvl="0">
              <a:buFont typeface="Wingdings" charset="2"/>
              <a:buChar char="§"/>
            </a:pPr>
            <a:r>
              <a:rPr lang="en-GB" sz="2500" dirty="0"/>
              <a:t>What in your opinion should be done to address these difficulties? </a:t>
            </a:r>
            <a:endParaRPr lang="fr-FR" sz="2500" dirty="0"/>
          </a:p>
          <a:p>
            <a:pPr marL="0" indent="0">
              <a:buNone/>
            </a:pPr>
            <a:endParaRPr lang="fr-F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7654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Questions for discussion (2)</a:t>
            </a:r>
            <a:endParaRPr lang="en-US" i="1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228600" y="1752600"/>
            <a:ext cx="8229600" cy="4800600"/>
          </a:xfrm>
        </p:spPr>
        <p:txBody>
          <a:bodyPr>
            <a:noAutofit/>
          </a:bodyPr>
          <a:lstStyle/>
          <a:p>
            <a:pPr lvl="0">
              <a:buFont typeface="Wingdings" charset="2"/>
              <a:buChar char="§"/>
            </a:pPr>
            <a:r>
              <a:rPr lang="en-GB" sz="2500" dirty="0" smtClean="0"/>
              <a:t>How </a:t>
            </a:r>
            <a:r>
              <a:rPr lang="en-GB" sz="2500" dirty="0"/>
              <a:t>should your region /country do to access and manage international climate finance based on their country systems? </a:t>
            </a:r>
            <a:endParaRPr lang="en-GB" sz="2500" dirty="0" smtClean="0"/>
          </a:p>
          <a:p>
            <a:pPr marL="0" lvl="0" indent="0">
              <a:buNone/>
            </a:pPr>
            <a:endParaRPr lang="fr-FR" sz="1200" dirty="0"/>
          </a:p>
          <a:p>
            <a:pPr lvl="0">
              <a:buFont typeface="Wingdings" charset="2"/>
              <a:buChar char="§"/>
            </a:pPr>
            <a:r>
              <a:rPr lang="en-GB" sz="2500" dirty="0"/>
              <a:t>What have development partners done or should do to strengthen the capacity of country systems to access and manage climate change finance</a:t>
            </a:r>
            <a:r>
              <a:rPr lang="en-GB" sz="2500" dirty="0" smtClean="0"/>
              <a:t>?</a:t>
            </a:r>
          </a:p>
          <a:p>
            <a:pPr marL="0" lvl="0" indent="0">
              <a:buNone/>
            </a:pPr>
            <a:endParaRPr lang="fr-FR" sz="1200" dirty="0"/>
          </a:p>
          <a:p>
            <a:pPr lvl="0">
              <a:buFont typeface="Wingdings" charset="2"/>
              <a:buChar char="§"/>
            </a:pPr>
            <a:r>
              <a:rPr lang="en-GB" sz="2500" dirty="0"/>
              <a:t>What do international funds, including the Green Climate Fund need to do to support countries to access and manage international climate finance through their country systems? </a:t>
            </a:r>
            <a:endParaRPr lang="fr-FR" sz="2500" dirty="0"/>
          </a:p>
          <a:p>
            <a:pPr marL="0" indent="0">
              <a:buNone/>
            </a:pPr>
            <a:endParaRPr lang="fr-F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0595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Climate finance in climate negotiations (1)</a:t>
            </a:r>
            <a:endParaRPr lang="en-GB" i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953000"/>
          </a:xfrm>
        </p:spPr>
        <p:txBody>
          <a:bodyPr/>
          <a:lstStyle/>
          <a:p>
            <a:pPr>
              <a:buFont typeface="Wingdings" charset="0"/>
              <a:buChar char="§"/>
            </a:pPr>
            <a:r>
              <a:rPr lang="en-GB" sz="1600" b="1" dirty="0">
                <a:latin typeface="Arial" charset="0"/>
              </a:rPr>
              <a:t>2009 – COP 15 - Copenhagen Accord </a:t>
            </a:r>
            <a:r>
              <a:rPr lang="en-GB" sz="1600" b="1" dirty="0" smtClean="0">
                <a:latin typeface="Arial" charset="0"/>
              </a:rPr>
              <a:t> </a:t>
            </a:r>
          </a:p>
          <a:p>
            <a:pPr lvl="1">
              <a:buFont typeface="Courier New"/>
              <a:buChar char="o"/>
            </a:pPr>
            <a:r>
              <a:rPr lang="en-GB" sz="1600" i="1" dirty="0" smtClean="0">
                <a:latin typeface="Arial" charset="0"/>
              </a:rPr>
              <a:t>Short </a:t>
            </a:r>
            <a:r>
              <a:rPr lang="en-GB" sz="1600" i="1" dirty="0">
                <a:latin typeface="Arial" charset="0"/>
              </a:rPr>
              <a:t>term-finance </a:t>
            </a:r>
            <a:r>
              <a:rPr lang="en-GB" sz="1600" i="1" dirty="0" smtClean="0">
                <a:latin typeface="Arial" charset="0"/>
              </a:rPr>
              <a:t>(Fast start) </a:t>
            </a:r>
            <a:r>
              <a:rPr lang="en-GB" sz="1600" dirty="0" smtClean="0">
                <a:latin typeface="Arial" charset="0"/>
              </a:rPr>
              <a:t>:  </a:t>
            </a:r>
            <a:r>
              <a:rPr lang="en-GB" sz="1600" dirty="0">
                <a:latin typeface="Arial" charset="0"/>
              </a:rPr>
              <a:t>30 billion US$ for 2010-</a:t>
            </a:r>
            <a:r>
              <a:rPr lang="en-GB" sz="1600" dirty="0" smtClean="0">
                <a:latin typeface="Arial" charset="0"/>
              </a:rPr>
              <a:t>2012</a:t>
            </a:r>
          </a:p>
          <a:p>
            <a:pPr lvl="1">
              <a:buFont typeface="Courier New"/>
              <a:buChar char="o"/>
            </a:pPr>
            <a:r>
              <a:rPr lang="en-GB" sz="1600" i="1" dirty="0" smtClean="0">
                <a:latin typeface="Arial" charset="0"/>
              </a:rPr>
              <a:t>Long term finance : </a:t>
            </a:r>
            <a:r>
              <a:rPr lang="en-GB" sz="1600" dirty="0" smtClean="0">
                <a:latin typeface="Arial" charset="0"/>
              </a:rPr>
              <a:t>Mobilisation </a:t>
            </a:r>
            <a:r>
              <a:rPr lang="en-GB" sz="1600" dirty="0">
                <a:latin typeface="Arial" charset="0"/>
              </a:rPr>
              <a:t>of 100 US$ billion a year by 2020 to address developing countries needs on adaptation and mitigation </a:t>
            </a:r>
            <a:endParaRPr lang="en-GB" sz="1600" dirty="0" smtClean="0">
              <a:latin typeface="Arial" charset="0"/>
            </a:endParaRPr>
          </a:p>
          <a:p>
            <a:pPr marL="342900" lvl="1" indent="0">
              <a:buNone/>
            </a:pPr>
            <a:endParaRPr lang="en-GB" sz="1600" dirty="0">
              <a:latin typeface="Arial" charset="0"/>
            </a:endParaRPr>
          </a:p>
          <a:p>
            <a:pPr>
              <a:buFont typeface="Wingdings" charset="0"/>
              <a:buChar char="§"/>
            </a:pPr>
            <a:r>
              <a:rPr lang="en-GB" sz="1600" b="1" dirty="0">
                <a:latin typeface="Arial" charset="0"/>
              </a:rPr>
              <a:t>2010 – COP 16 - Cancun </a:t>
            </a:r>
            <a:r>
              <a:rPr lang="en-GB" sz="1600" b="1" dirty="0" smtClean="0">
                <a:latin typeface="Arial" charset="0"/>
              </a:rPr>
              <a:t>Agreements</a:t>
            </a:r>
            <a:endParaRPr lang="en-GB" sz="1600" dirty="0" smtClean="0">
              <a:latin typeface="Arial" charset="0"/>
            </a:endParaRPr>
          </a:p>
          <a:p>
            <a:pPr lvl="1">
              <a:buFont typeface="Courier New"/>
              <a:buChar char="o"/>
            </a:pPr>
            <a:r>
              <a:rPr lang="en-GB" sz="1600" dirty="0" smtClean="0">
                <a:latin typeface="Arial" charset="0"/>
              </a:rPr>
              <a:t> Establishment of a Green Climate Fund (GCF) to scale - up long term Finance for developing countries</a:t>
            </a:r>
            <a:endParaRPr lang="en-GB" sz="1600" dirty="0">
              <a:latin typeface="Arial" charset="0"/>
            </a:endParaRPr>
          </a:p>
          <a:p>
            <a:pPr>
              <a:buFont typeface="Wingdings" charset="0"/>
              <a:buChar char="§"/>
            </a:pPr>
            <a:endParaRPr lang="en-GB" sz="1600" b="1" dirty="0" smtClean="0">
              <a:latin typeface="Arial" charset="0"/>
            </a:endParaRPr>
          </a:p>
          <a:p>
            <a:pPr>
              <a:buFont typeface="Wingdings" charset="0"/>
              <a:buChar char="§"/>
            </a:pPr>
            <a:r>
              <a:rPr lang="en-GB" sz="1600" b="1" dirty="0" smtClean="0">
                <a:latin typeface="Arial" charset="0"/>
              </a:rPr>
              <a:t>2012</a:t>
            </a:r>
            <a:r>
              <a:rPr lang="en-GB" sz="1600" b="1" dirty="0">
                <a:latin typeface="Arial" charset="0"/>
              </a:rPr>
              <a:t>- COP  18 - Doha: </a:t>
            </a:r>
          </a:p>
          <a:p>
            <a:pPr lvl="1">
              <a:buFont typeface="Courier New"/>
              <a:buChar char="o"/>
            </a:pPr>
            <a:r>
              <a:rPr lang="en-GB" sz="1600" i="1" dirty="0">
                <a:latin typeface="Arial" charset="0"/>
              </a:rPr>
              <a:t>2012-2020 Finance </a:t>
            </a:r>
            <a:r>
              <a:rPr lang="en-GB" sz="1600" i="1" dirty="0" smtClean="0">
                <a:latin typeface="Arial" charset="0"/>
              </a:rPr>
              <a:t>: </a:t>
            </a:r>
            <a:r>
              <a:rPr lang="en-GB" sz="1600" dirty="0" smtClean="0">
                <a:latin typeface="Arial" charset="0"/>
              </a:rPr>
              <a:t>Developed </a:t>
            </a:r>
            <a:r>
              <a:rPr lang="en-GB" sz="1600" dirty="0">
                <a:latin typeface="Arial" charset="0"/>
              </a:rPr>
              <a:t>country Parties should submit before the next Conference information on their strategies for mobilizing scaled-up finance + finance between 2013 and 2015 should equal or exceed the average annual level of the </a:t>
            </a:r>
            <a:r>
              <a:rPr lang="en-GB" sz="1600" i="1" dirty="0">
                <a:latin typeface="Arial" charset="0"/>
              </a:rPr>
              <a:t>fast - start </a:t>
            </a:r>
            <a:r>
              <a:rPr lang="en-GB" sz="1600" dirty="0">
                <a:latin typeface="Arial" charset="0"/>
              </a:rPr>
              <a:t>finance period. </a:t>
            </a:r>
          </a:p>
          <a:p>
            <a:pPr lvl="1">
              <a:buFont typeface="Courier New"/>
              <a:buChar char="o"/>
            </a:pPr>
            <a:r>
              <a:rPr lang="en-GB" sz="1600" i="1" dirty="0">
                <a:latin typeface="Arial" charset="0"/>
              </a:rPr>
              <a:t>Long term Finance </a:t>
            </a:r>
            <a:r>
              <a:rPr lang="en-GB" sz="1600" i="1" dirty="0" smtClean="0">
                <a:latin typeface="Arial" charset="0"/>
              </a:rPr>
              <a:t>: </a:t>
            </a:r>
            <a:r>
              <a:rPr lang="en-GB" sz="1600" dirty="0" smtClean="0">
                <a:latin typeface="Arial" charset="0"/>
              </a:rPr>
              <a:t>no precise commitment, decision was postponed for COP 19</a:t>
            </a:r>
            <a:endParaRPr lang="en-GB" sz="1600" dirty="0">
              <a:latin typeface="Arial" charset="0"/>
            </a:endParaRPr>
          </a:p>
          <a:p>
            <a:pPr marL="0" indent="0">
              <a:buNone/>
            </a:pPr>
            <a:endParaRPr lang="en-GB" sz="2100" dirty="0">
              <a:latin typeface="Arial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58344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Climate finance in climate negotiations </a:t>
            </a:r>
            <a:r>
              <a:rPr lang="fr-FR" i="1" dirty="0" smtClean="0"/>
              <a:t>(2)</a:t>
            </a:r>
            <a:endParaRPr lang="fr-FR" i="1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152400" y="1752600"/>
            <a:ext cx="8763000" cy="4800600"/>
          </a:xfrm>
        </p:spPr>
        <p:txBody>
          <a:bodyPr/>
          <a:lstStyle/>
          <a:p>
            <a:pPr marL="342900" lvl="1" indent="0">
              <a:buNone/>
            </a:pPr>
            <a:endParaRPr lang="fr-FR" sz="1600" dirty="0">
              <a:latin typeface="Arial" charset="0"/>
            </a:endParaRPr>
          </a:p>
          <a:p>
            <a:pPr marL="342900" lvl="1" indent="0">
              <a:buNone/>
            </a:pPr>
            <a:r>
              <a:rPr lang="en-GB" sz="1600" b="1" dirty="0" smtClean="0"/>
              <a:t>2013-COP19 - Warsaw</a:t>
            </a:r>
          </a:p>
          <a:p>
            <a:pPr marL="342900" lvl="1" indent="0">
              <a:buNone/>
            </a:pPr>
            <a:r>
              <a:rPr lang="en-GB" sz="1600" i="1" dirty="0" smtClean="0"/>
              <a:t>Adaptation fund</a:t>
            </a:r>
          </a:p>
          <a:p>
            <a:pPr lvl="2">
              <a:buFont typeface="Courier New"/>
              <a:buChar char="o"/>
            </a:pPr>
            <a:r>
              <a:rPr lang="en-GB" sz="1600" dirty="0" smtClean="0"/>
              <a:t>Pledges: 100 $USD – Austria-Belgium-Finland-France-Germany-Norway-Sweden and Switzerland </a:t>
            </a:r>
          </a:p>
          <a:p>
            <a:pPr lvl="1">
              <a:buFont typeface="Wingdings" charset="2"/>
              <a:buChar char="§"/>
            </a:pPr>
            <a:r>
              <a:rPr lang="en-GB" sz="1600" i="1" dirty="0" smtClean="0"/>
              <a:t>Long term finance –Green Climate Funds (GCF)</a:t>
            </a:r>
          </a:p>
          <a:p>
            <a:pPr lvl="2">
              <a:buFont typeface="Courier New"/>
              <a:buChar char="o"/>
            </a:pPr>
            <a:r>
              <a:rPr lang="en-GB" sz="1600" dirty="0" smtClean="0"/>
              <a:t>Negotiations on contributions to GCF and modalities to mobilize </a:t>
            </a:r>
            <a:r>
              <a:rPr lang="en-GB" sz="1600" dirty="0" smtClean="0">
                <a:latin typeface="Arial" charset="0"/>
              </a:rPr>
              <a:t>100 US$ billion a year by 2020 have not been finalised</a:t>
            </a:r>
          </a:p>
          <a:p>
            <a:pPr lvl="2">
              <a:buFont typeface="Courier New"/>
              <a:buChar char="o"/>
            </a:pPr>
            <a:r>
              <a:rPr lang="en-GB" sz="1600" b="1" i="1" dirty="0" smtClean="0"/>
              <a:t>Point of discussion</a:t>
            </a:r>
            <a:r>
              <a:rPr lang="en-GB" sz="1600" dirty="0" smtClean="0"/>
              <a:t>: </a:t>
            </a:r>
          </a:p>
          <a:p>
            <a:pPr lvl="3">
              <a:buFont typeface="Arial"/>
              <a:buChar char="•"/>
            </a:pPr>
            <a:r>
              <a:rPr lang="en-GB" sz="1600" dirty="0" smtClean="0"/>
              <a:t> </a:t>
            </a:r>
            <a:r>
              <a:rPr lang="en-GB" sz="1600" i="1" dirty="0"/>
              <a:t>D</a:t>
            </a:r>
            <a:r>
              <a:rPr lang="en-GB" sz="1600" i="1" dirty="0" smtClean="0"/>
              <a:t>eveloping countries: only developed countries should provide funding</a:t>
            </a:r>
          </a:p>
          <a:p>
            <a:pPr lvl="3">
              <a:buFont typeface="Arial"/>
              <a:buChar char="•"/>
            </a:pPr>
            <a:r>
              <a:rPr lang="en-GB" sz="1600" i="1" dirty="0"/>
              <a:t>D</a:t>
            </a:r>
            <a:r>
              <a:rPr lang="en-GB" sz="1600" i="1" dirty="0" smtClean="0"/>
              <a:t>eveloped countries: emerging countries should also contribute </a:t>
            </a:r>
          </a:p>
          <a:p>
            <a:pPr lvl="2">
              <a:buFont typeface="Courier New"/>
              <a:buChar char="o"/>
            </a:pPr>
            <a:r>
              <a:rPr lang="en-GB" sz="1600" i="1" dirty="0" smtClean="0"/>
              <a:t> </a:t>
            </a:r>
            <a:r>
              <a:rPr lang="en-GB" sz="1600" b="1" i="1" dirty="0" smtClean="0"/>
              <a:t>Decision: </a:t>
            </a:r>
            <a:r>
              <a:rPr lang="en-GB" sz="1600" dirty="0" smtClean="0"/>
              <a:t>organisation of ministerial dialogues on finance every 2 years between 2014 and 2020 to discuss the modalities  of GCF </a:t>
            </a:r>
            <a:r>
              <a:rPr lang="en-GB" sz="1600" i="1" dirty="0" smtClean="0"/>
              <a:t>(allocation procedures, balance between adaptation and mitigation funding; securitisation of funding ….)</a:t>
            </a:r>
          </a:p>
          <a:p>
            <a:pPr lvl="1">
              <a:buFont typeface="Wingdings" charset="2"/>
              <a:buChar char="§"/>
            </a:pPr>
            <a:r>
              <a:rPr lang="en-GB" sz="1600" i="1" dirty="0" smtClean="0"/>
              <a:t>REDD funding </a:t>
            </a:r>
          </a:p>
          <a:p>
            <a:pPr lvl="2">
              <a:buFont typeface="Courier New"/>
              <a:buChar char="o"/>
            </a:pPr>
            <a:r>
              <a:rPr lang="en-GB" sz="1600" dirty="0" smtClean="0"/>
              <a:t>Pledges: 280 $USD- Norway, UK, &amp; US</a:t>
            </a:r>
          </a:p>
          <a:p>
            <a:pPr marL="800100" lvl="2" indent="0">
              <a:buNone/>
            </a:pPr>
            <a:endParaRPr lang="fr-FR" sz="1600" dirty="0"/>
          </a:p>
          <a:p>
            <a:pPr lvl="1">
              <a:buFont typeface="Wingdings" charset="2"/>
              <a:buChar char="§"/>
            </a:pPr>
            <a:endParaRPr lang="fr-FR" sz="1600" noProof="0" dirty="0">
              <a:latin typeface="Arial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2389387" y="-7353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458344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S</a:t>
            </a:r>
            <a:r>
              <a:rPr lang="en-US" i="1" dirty="0" smtClean="0"/>
              <a:t>ources of Climate change Finance </a:t>
            </a:r>
            <a:endParaRPr lang="en-US" i="1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0"/>
              <a:buChar char="§"/>
            </a:pPr>
            <a:r>
              <a:rPr lang="en-GB" dirty="0">
                <a:latin typeface="Arial" charset="0"/>
              </a:rPr>
              <a:t>Public funding (multilateral/bilateral funds)</a:t>
            </a:r>
          </a:p>
          <a:p>
            <a:pPr>
              <a:buFont typeface="Wingdings" charset="0"/>
              <a:buChar char="§"/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National climate funds </a:t>
            </a:r>
          </a:p>
          <a:p>
            <a:pPr>
              <a:buFont typeface="Wingdings" charset="0"/>
              <a:buChar char="§"/>
            </a:pPr>
            <a:r>
              <a:rPr lang="en-GB" dirty="0">
                <a:latin typeface="Arial" charset="0"/>
              </a:rPr>
              <a:t>Private-public partnership initiatives (e.g. GEEREF)</a:t>
            </a:r>
          </a:p>
          <a:p>
            <a:pPr>
              <a:buFont typeface="Wingdings" charset="0"/>
              <a:buChar char="§"/>
            </a:pPr>
            <a:r>
              <a:rPr lang="en-GB" dirty="0">
                <a:latin typeface="Arial" charset="0"/>
              </a:rPr>
              <a:t>Market-based instruments (« market carbon »): Compliance market (CDM/ EU emissions trading scheme)/voluntary market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2327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Many sources of funding….</a:t>
            </a:r>
            <a:endParaRPr lang="en-GB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5" name="Imag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775" y="1588036"/>
            <a:ext cx="8672891" cy="49637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77939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Climate finance in Practice</a:t>
            </a:r>
            <a:r>
              <a:rPr lang="fr-FR" i="1" dirty="0" smtClean="0"/>
              <a:t> (1)</a:t>
            </a:r>
            <a:endParaRPr lang="fr-FR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1828800"/>
            <a:ext cx="8534400" cy="4800600"/>
          </a:xfrm>
        </p:spPr>
        <p:txBody>
          <a:bodyPr/>
          <a:lstStyle/>
          <a:p>
            <a:pPr>
              <a:buFont typeface="Wingdings" charset="2"/>
              <a:buChar char="§"/>
            </a:pPr>
            <a:r>
              <a:rPr lang="en-GB" sz="2200" dirty="0" smtClean="0"/>
              <a:t>359 Billion $USD Climate funding in 2012 (public+ private) </a:t>
            </a:r>
          </a:p>
          <a:p>
            <a:pPr marL="0" indent="0">
              <a:buNone/>
            </a:pPr>
            <a:endParaRPr lang="en-GB" sz="1200" dirty="0" smtClean="0"/>
          </a:p>
          <a:p>
            <a:pPr>
              <a:buFont typeface="Wingdings" charset="2"/>
              <a:buChar char="§"/>
            </a:pPr>
            <a:r>
              <a:rPr lang="en-GB" sz="2200" dirty="0" smtClean="0"/>
              <a:t>94% mitigation (337 billion)  &amp; 6% adaptation (22 billion)</a:t>
            </a:r>
          </a:p>
          <a:p>
            <a:pPr lvl="1">
              <a:buFont typeface="Courier New"/>
              <a:buChar char="o"/>
            </a:pPr>
            <a:r>
              <a:rPr lang="en-GB" sz="2000" dirty="0" smtClean="0"/>
              <a:t>Mitigation : renewable energy &amp; energy efficiency (70%), agriculture, forestry, land use, livestock management  less than 1%</a:t>
            </a:r>
          </a:p>
          <a:p>
            <a:pPr lvl="1">
              <a:buFont typeface="Courier New"/>
              <a:buChar char="o"/>
            </a:pPr>
            <a:r>
              <a:rPr lang="en-GB" sz="2000" dirty="0" smtClean="0"/>
              <a:t>Adaptation: water  use and management  (44%); agriculture (including  livestock &amp; fishery, forestry, land use, natural resources management (16%)</a:t>
            </a:r>
          </a:p>
          <a:p>
            <a:pPr marL="342900" lvl="1" indent="0">
              <a:buNone/>
            </a:pPr>
            <a:endParaRPr lang="en-GB" sz="1200" dirty="0" smtClean="0"/>
          </a:p>
          <a:p>
            <a:pPr>
              <a:buFont typeface="Wingdings" charset="2"/>
              <a:buChar char="§"/>
            </a:pPr>
            <a:r>
              <a:rPr lang="en-GB" sz="2200" dirty="0" smtClean="0"/>
              <a:t>Main regions receiving funding: West Europe (32%),  East-Asia and Pacific (29%), North America (9%)</a:t>
            </a:r>
          </a:p>
          <a:p>
            <a:pPr marL="0" indent="0">
              <a:buNone/>
            </a:pPr>
            <a:endParaRPr lang="en-GB" sz="1200" dirty="0" smtClean="0"/>
          </a:p>
          <a:p>
            <a:pPr>
              <a:buFont typeface="Wingdings" charset="2"/>
              <a:buChar char="§"/>
            </a:pPr>
            <a:r>
              <a:rPr lang="en-GB" sz="2200" dirty="0" smtClean="0"/>
              <a:t>49 % of funding to developed countries and 51 % to developing countries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B83CC7-E959-4ED5-AE49-2C276D17BE4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85520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228600" y="0"/>
            <a:ext cx="6781800" cy="1143000"/>
          </a:xfrm>
        </p:spPr>
        <p:txBody>
          <a:bodyPr/>
          <a:lstStyle/>
          <a:p>
            <a:r>
              <a:rPr lang="en-US" i="1" dirty="0"/>
              <a:t>Climate finance in Practice</a:t>
            </a:r>
            <a:r>
              <a:rPr lang="fr-FR" i="1" dirty="0"/>
              <a:t> (</a:t>
            </a:r>
            <a:r>
              <a:rPr lang="fr-FR" i="1" dirty="0" smtClean="0"/>
              <a:t>2</a:t>
            </a:r>
            <a:r>
              <a:rPr lang="fr-FR" sz="2800" i="1" dirty="0" smtClean="0"/>
              <a:t>)</a:t>
            </a:r>
            <a:endParaRPr lang="fr-FR" sz="2800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1981200"/>
            <a:ext cx="8153400" cy="4724400"/>
          </a:xfrm>
        </p:spPr>
        <p:txBody>
          <a:bodyPr/>
          <a:lstStyle/>
          <a:p>
            <a:pPr>
              <a:buFont typeface="Wingdings" charset="2"/>
              <a:buChar char="§"/>
            </a:pPr>
            <a:r>
              <a:rPr lang="en-GB" sz="2400" dirty="0" smtClean="0"/>
              <a:t>North to south flows: climate funds represent only 2%-3% of total climate funding while , Multilateral Development Bank 34%-38%</a:t>
            </a:r>
          </a:p>
          <a:p>
            <a:pPr marL="0" indent="0">
              <a:buNone/>
            </a:pPr>
            <a:endParaRPr lang="en-GB" sz="1200" dirty="0" smtClean="0"/>
          </a:p>
          <a:p>
            <a:pPr>
              <a:buFont typeface="Wingdings" charset="2"/>
              <a:buChar char="§"/>
            </a:pPr>
            <a:r>
              <a:rPr lang="en-GB" sz="2400" dirty="0" smtClean="0"/>
              <a:t>Majority of funding under loans: in 2012, 3% grants, and 19% loans at preferential rates</a:t>
            </a:r>
          </a:p>
          <a:p>
            <a:pPr marL="0" indent="0">
              <a:buNone/>
            </a:pPr>
            <a:endParaRPr lang="en-GB" sz="2400" dirty="0" smtClean="0"/>
          </a:p>
          <a:p>
            <a:pPr>
              <a:buFont typeface="Wingdings" charset="2"/>
              <a:buChar char="§"/>
            </a:pPr>
            <a:r>
              <a:rPr lang="en-GB" sz="2400" dirty="0" smtClean="0"/>
              <a:t>Private sector: energy  sources and infrastructures</a:t>
            </a:r>
          </a:p>
          <a:p>
            <a:pPr marL="0" indent="0">
              <a:buNone/>
            </a:pPr>
            <a:endParaRPr lang="en-GB" sz="1200" dirty="0" smtClean="0"/>
          </a:p>
          <a:p>
            <a:pPr>
              <a:buFont typeface="Wingdings" charset="2"/>
              <a:buChar char="§"/>
            </a:pPr>
            <a:r>
              <a:rPr lang="en-GB" sz="2400" dirty="0" smtClean="0"/>
              <a:t> Limited access  to climate finance for LDCs: lack of capacity and / or project proposals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B83CC7-E959-4ED5-AE49-2C276D17BE4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73017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1143000"/>
          </a:xfrm>
        </p:spPr>
        <p:txBody>
          <a:bodyPr/>
          <a:lstStyle/>
          <a:p>
            <a:r>
              <a:rPr lang="en-US" sz="2800" i="1" dirty="0"/>
              <a:t>Climate finance in </a:t>
            </a:r>
            <a:r>
              <a:rPr lang="en-US" sz="2800" i="1" dirty="0" smtClean="0"/>
              <a:t>Practice: climate funds in ACP</a:t>
            </a:r>
            <a:endParaRPr lang="fr-FR" sz="2800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1600200"/>
            <a:ext cx="8153400" cy="4572000"/>
          </a:xfrm>
        </p:spPr>
        <p:txBody>
          <a:bodyPr/>
          <a:lstStyle/>
          <a:p>
            <a:pPr>
              <a:buFont typeface="Wingdings" charset="2"/>
              <a:buChar char="§"/>
            </a:pPr>
            <a:r>
              <a:rPr lang="en-GB" sz="1800" b="1" i="1" dirty="0" smtClean="0"/>
              <a:t>In Sub-Saharan Africa </a:t>
            </a:r>
          </a:p>
          <a:p>
            <a:pPr lvl="1">
              <a:buFont typeface="Courier New"/>
              <a:buChar char="o"/>
            </a:pPr>
            <a:r>
              <a:rPr lang="en-GB" sz="1800" dirty="0" smtClean="0"/>
              <a:t>The </a:t>
            </a:r>
            <a:r>
              <a:rPr lang="en-GB" sz="1800" dirty="0"/>
              <a:t>top ten countries receiving the funding are Tanzania, Mozambique, South Africa, Ghana, DRC, Senegal, Nigeria, Zambia, Rwanda and Ethiopia. </a:t>
            </a:r>
            <a:endParaRPr lang="en-GB" sz="1800" dirty="0" smtClean="0"/>
          </a:p>
          <a:p>
            <a:pPr lvl="1">
              <a:buFont typeface="Courier New"/>
              <a:buChar char="o"/>
            </a:pPr>
            <a:r>
              <a:rPr lang="en-GB" sz="1800" dirty="0" smtClean="0"/>
              <a:t>South </a:t>
            </a:r>
            <a:r>
              <a:rPr lang="en-GB" sz="1800" dirty="0"/>
              <a:t>Africa accounts for more than 25% of total funding received by the region since 2003. </a:t>
            </a:r>
            <a:endParaRPr lang="en-GB" sz="1800" dirty="0" smtClean="0"/>
          </a:p>
          <a:p>
            <a:r>
              <a:rPr lang="en-GB" sz="1800" b="1" i="1" dirty="0"/>
              <a:t>In Latin America and the Caribbean </a:t>
            </a:r>
            <a:endParaRPr lang="fr-FR" sz="1800" dirty="0"/>
          </a:p>
          <a:p>
            <a:pPr lvl="1">
              <a:buFont typeface="Courier New"/>
              <a:buChar char="o"/>
            </a:pPr>
            <a:r>
              <a:rPr lang="en-GB" sz="1800" dirty="0"/>
              <a:t>The majority of funding is concentrated in Mexico (USD 614 million), Brazil (USD 331 million) and Guyana (USD 258 million) </a:t>
            </a:r>
            <a:r>
              <a:rPr lang="en-GB" sz="1800" dirty="0" smtClean="0"/>
              <a:t>. </a:t>
            </a:r>
            <a:endParaRPr lang="en-GB" sz="1800" dirty="0"/>
          </a:p>
          <a:p>
            <a:pPr lvl="1">
              <a:buFont typeface="Courier New"/>
              <a:buChar char="o"/>
            </a:pPr>
            <a:r>
              <a:rPr lang="en-GB" sz="1800" dirty="0"/>
              <a:t>Funding for SIDS, such as Dominica, the Bahamas and Barbados has been small (around USD 1 million each)</a:t>
            </a:r>
            <a:endParaRPr lang="fr-FR" sz="1800" dirty="0"/>
          </a:p>
          <a:p>
            <a:pPr>
              <a:buFont typeface="Wingdings" charset="2"/>
              <a:buChar char="§"/>
            </a:pPr>
            <a:r>
              <a:rPr lang="en-GB" sz="1800" b="1" i="1" dirty="0" smtClean="0"/>
              <a:t>In Asia and Pacific</a:t>
            </a:r>
            <a:endParaRPr lang="en-GB" sz="1800" b="1" i="1" dirty="0"/>
          </a:p>
          <a:p>
            <a:pPr lvl="1">
              <a:buFont typeface="Wingdings" charset="2"/>
              <a:buChar char="§"/>
            </a:pPr>
            <a:r>
              <a:rPr lang="en-GB" sz="1800" dirty="0" smtClean="0"/>
              <a:t>The majority of Funding  to India </a:t>
            </a:r>
            <a:r>
              <a:rPr lang="en-GB" sz="1800" dirty="0"/>
              <a:t>and China </a:t>
            </a:r>
            <a:r>
              <a:rPr lang="en-GB" sz="1800" dirty="0" smtClean="0"/>
              <a:t>. </a:t>
            </a:r>
            <a:endParaRPr lang="en-GB" sz="1800" dirty="0"/>
          </a:p>
          <a:p>
            <a:pPr lvl="1">
              <a:buFont typeface="Wingdings" charset="2"/>
              <a:buChar char="§"/>
            </a:pPr>
            <a:r>
              <a:rPr lang="en-GB" sz="1800" dirty="0"/>
              <a:t>Fiji, Kiribati, Marshall Islands, Samoa, Tonga, Tuvalu, Vanuatu have received only 2% of the total amount approved. </a:t>
            </a:r>
            <a:endParaRPr lang="fr-FR" sz="1800" dirty="0"/>
          </a:p>
          <a:p>
            <a:pPr marL="342900" lvl="1" indent="0">
              <a:buNone/>
            </a:pPr>
            <a:endParaRPr lang="fr-FR" sz="1800" dirty="0"/>
          </a:p>
          <a:p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B83CC7-E959-4ED5-AE49-2C276D17BE4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69997847"/>
      </p:ext>
    </p:extLst>
  </p:cSld>
  <p:clrMapOvr>
    <a:masterClrMapping/>
  </p:clrMapOvr>
</p:sld>
</file>

<file path=ppt/theme/theme1.xml><?xml version="1.0" encoding="utf-8"?>
<a:theme xmlns:a="http://schemas.openxmlformats.org/drawingml/2006/main" name="Intra-ACP GCCA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24CA4CA992ED49B8B6C5E385BAC72F" ma:contentTypeVersion="0" ma:contentTypeDescription="Create a new document." ma:contentTypeScope="" ma:versionID="77384dca7ecd43f6b42e58d7fa3f878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959D39BE-509A-4D42-AF56-4154B5860466}">
  <ds:schemaRefs>
    <ds:schemaRef ds:uri="http://www.w3.org/XML/1998/namespace"/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0E1CC10-8859-49A5-8981-621FDA8BE4A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E27C21-4BCE-414D-9887-5409D7A87B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Intra-ACP GCCA template</Template>
  <TotalTime>7983</TotalTime>
  <Words>1817</Words>
  <Application>Microsoft Office PowerPoint</Application>
  <PresentationFormat>On-screen Show (4:3)</PresentationFormat>
  <Paragraphs>202</Paragraphs>
  <Slides>21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Intra-ACP GCCA template</vt:lpstr>
      <vt:lpstr>Slide 1</vt:lpstr>
      <vt:lpstr>Climate Finance concept</vt:lpstr>
      <vt:lpstr>Climate finance in climate negotiations (1)</vt:lpstr>
      <vt:lpstr>Climate finance in climate negotiations (2)</vt:lpstr>
      <vt:lpstr>Sources of Climate change Finance </vt:lpstr>
      <vt:lpstr>Many sources of funding….</vt:lpstr>
      <vt:lpstr>Climate finance in Practice (1)</vt:lpstr>
      <vt:lpstr>Climate finance in Practice (2)</vt:lpstr>
      <vt:lpstr>Climate finance in Practice: climate funds in ACP</vt:lpstr>
      <vt:lpstr>REDD-funding in practice </vt:lpstr>
      <vt:lpstr>CDM projects in practice (in 2013)</vt:lpstr>
      <vt:lpstr>Funds evaluation  – ground level reality  </vt:lpstr>
      <vt:lpstr>Market-based Instrument -Challenges</vt:lpstr>
      <vt:lpstr>Opportunities: Climate funds</vt:lpstr>
      <vt:lpstr>Adaptation opportunities (1)</vt:lpstr>
      <vt:lpstr>Adaptation opportunities (2)</vt:lpstr>
      <vt:lpstr>Mitigation opportunities</vt:lpstr>
      <vt:lpstr>Other funding opportunities</vt:lpstr>
      <vt:lpstr>Linkages</vt:lpstr>
      <vt:lpstr>Questions for discussion (1)</vt:lpstr>
      <vt:lpstr>Questions for discussion (2)</vt:lpstr>
    </vt:vector>
  </TitlesOfParts>
  <Company>MWH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MWH Global, Inc.</dc:creator>
  <cp:lastModifiedBy>ndiaye</cp:lastModifiedBy>
  <cp:revision>720</cp:revision>
  <cp:lastPrinted>2014-05-04T10:47:36Z</cp:lastPrinted>
  <dcterms:created xsi:type="dcterms:W3CDTF">2007-10-19T21:31:08Z</dcterms:created>
  <dcterms:modified xsi:type="dcterms:W3CDTF">2014-05-07T08:16:56Z</dcterms:modified>
</cp:coreProperties>
</file>